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56" r:id="rId3"/>
    <p:sldId id="262" r:id="rId4"/>
    <p:sldId id="257" r:id="rId5"/>
    <p:sldId id="258" r:id="rId6"/>
    <p:sldId id="282" r:id="rId7"/>
    <p:sldId id="283" r:id="rId8"/>
    <p:sldId id="284" r:id="rId9"/>
    <p:sldId id="285" r:id="rId10"/>
    <p:sldId id="263" r:id="rId11"/>
    <p:sldId id="260" r:id="rId12"/>
    <p:sldId id="261" r:id="rId13"/>
    <p:sldId id="287" r:id="rId14"/>
    <p:sldId id="265" r:id="rId15"/>
    <p:sldId id="266" r:id="rId16"/>
    <p:sldId id="267" r:id="rId17"/>
    <p:sldId id="268" r:id="rId18"/>
    <p:sldId id="286" r:id="rId19"/>
    <p:sldId id="269" r:id="rId20"/>
    <p:sldId id="270"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18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76DD95D-41DB-430F-AA5B-29A542473795}" type="datetimeFigureOut">
              <a:rPr lang="fr-FR" smtClean="0"/>
              <a:pPr/>
              <a:t>13/09/2016</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FE8D5F6A-1F58-49B2-AB93-647580900B9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6DD95D-41DB-430F-AA5B-29A542473795}" type="datetimeFigureOut">
              <a:rPr lang="fr-FR" smtClean="0"/>
              <a:pPr/>
              <a:t>13/09/2016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D5F6A-1F58-49B2-AB93-647580900B9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6DD95D-41DB-430F-AA5B-29A542473795}" type="datetimeFigureOut">
              <a:rPr lang="fr-FR" smtClean="0"/>
              <a:pPr/>
              <a:t>13/09/2016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D5F6A-1F58-49B2-AB93-647580900B9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76DD95D-41DB-430F-AA5B-29A542473795}" type="datetimeFigureOut">
              <a:rPr lang="fr-FR" smtClean="0"/>
              <a:pPr/>
              <a:t>13/09/2016</a:t>
            </a:fld>
            <a:endParaRPr lang="fr-FR"/>
          </a:p>
        </p:txBody>
      </p:sp>
      <p:sp>
        <p:nvSpPr>
          <p:cNvPr id="9" name="Espace réservé du numéro de diapositive 8"/>
          <p:cNvSpPr>
            <a:spLocks noGrp="1"/>
          </p:cNvSpPr>
          <p:nvPr>
            <p:ph type="sldNum" sz="quarter" idx="15"/>
          </p:nvPr>
        </p:nvSpPr>
        <p:spPr/>
        <p:txBody>
          <a:bodyPr rtlCol="0"/>
          <a:lstStyle/>
          <a:p>
            <a:fld id="{FE8D5F6A-1F58-49B2-AB93-647580900B9A}"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76DD95D-41DB-430F-AA5B-29A542473795}" type="datetimeFigureOut">
              <a:rPr lang="fr-FR" smtClean="0"/>
              <a:pPr/>
              <a:t>13/09/2016</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FE8D5F6A-1F58-49B2-AB93-647580900B9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76DD95D-41DB-430F-AA5B-29A542473795}" type="datetimeFigureOut">
              <a:rPr lang="fr-FR" smtClean="0"/>
              <a:pPr/>
              <a:t>13/09/2016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D5F6A-1F58-49B2-AB93-647580900B9A}"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76DD95D-41DB-430F-AA5B-29A542473795}" type="datetimeFigureOut">
              <a:rPr lang="fr-FR" smtClean="0"/>
              <a:pPr/>
              <a:t>13/09/2016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8D5F6A-1F58-49B2-AB93-647580900B9A}"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76DD95D-41DB-430F-AA5B-29A542473795}" type="datetimeFigureOut">
              <a:rPr lang="fr-FR" smtClean="0"/>
              <a:pPr/>
              <a:t>13/09/2016</a:t>
            </a:fld>
            <a:endParaRPr lang="fr-FR"/>
          </a:p>
        </p:txBody>
      </p:sp>
      <p:sp>
        <p:nvSpPr>
          <p:cNvPr id="7" name="Espace réservé du numéro de diapositive 6"/>
          <p:cNvSpPr>
            <a:spLocks noGrp="1"/>
          </p:cNvSpPr>
          <p:nvPr>
            <p:ph type="sldNum" sz="quarter" idx="11"/>
          </p:nvPr>
        </p:nvSpPr>
        <p:spPr/>
        <p:txBody>
          <a:bodyPr rtlCol="0"/>
          <a:lstStyle/>
          <a:p>
            <a:fld id="{FE8D5F6A-1F58-49B2-AB93-647580900B9A}"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6DD95D-41DB-430F-AA5B-29A542473795}" type="datetimeFigureOut">
              <a:rPr lang="fr-FR" smtClean="0"/>
              <a:pPr/>
              <a:t>13/09/2016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8D5F6A-1F58-49B2-AB93-647580900B9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76DD95D-41DB-430F-AA5B-29A542473795}" type="datetimeFigureOut">
              <a:rPr lang="fr-FR" smtClean="0"/>
              <a:pPr/>
              <a:t>13/09/2016</a:t>
            </a:fld>
            <a:endParaRPr lang="fr-FR"/>
          </a:p>
        </p:txBody>
      </p:sp>
      <p:sp>
        <p:nvSpPr>
          <p:cNvPr id="22" name="Espace réservé du numéro de diapositive 21"/>
          <p:cNvSpPr>
            <a:spLocks noGrp="1"/>
          </p:cNvSpPr>
          <p:nvPr>
            <p:ph type="sldNum" sz="quarter" idx="15"/>
          </p:nvPr>
        </p:nvSpPr>
        <p:spPr/>
        <p:txBody>
          <a:bodyPr rtlCol="0"/>
          <a:lstStyle/>
          <a:p>
            <a:fld id="{FE8D5F6A-1F58-49B2-AB93-647580900B9A}"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76DD95D-41DB-430F-AA5B-29A542473795}" type="datetimeFigureOut">
              <a:rPr lang="fr-FR" smtClean="0"/>
              <a:pPr/>
              <a:t>13/09/2016</a:t>
            </a:fld>
            <a:endParaRPr lang="fr-FR"/>
          </a:p>
        </p:txBody>
      </p:sp>
      <p:sp>
        <p:nvSpPr>
          <p:cNvPr id="18" name="Espace réservé du numéro de diapositive 17"/>
          <p:cNvSpPr>
            <a:spLocks noGrp="1"/>
          </p:cNvSpPr>
          <p:nvPr>
            <p:ph type="sldNum" sz="quarter" idx="11"/>
          </p:nvPr>
        </p:nvSpPr>
        <p:spPr/>
        <p:txBody>
          <a:bodyPr rtlCol="0"/>
          <a:lstStyle/>
          <a:p>
            <a:fld id="{FE8D5F6A-1F58-49B2-AB93-647580900B9A}"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76DD95D-41DB-430F-AA5B-29A542473795}" type="datetimeFigureOut">
              <a:rPr lang="fr-FR" smtClean="0"/>
              <a:pPr/>
              <a:t>13/09/2016</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8D5F6A-1F58-49B2-AB93-647580900B9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logement07.fr/programme/07/Images/A_634_1.jpg" TargetMode="Externa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smtClean="0"/>
          </a:p>
          <a:p>
            <a:endParaRPr lang="fr-FR" dirty="0"/>
          </a:p>
        </p:txBody>
      </p:sp>
      <p:sp>
        <p:nvSpPr>
          <p:cNvPr id="4" name="Titre 1"/>
          <p:cNvSpPr txBox="1">
            <a:spLocks/>
          </p:cNvSpPr>
          <p:nvPr/>
        </p:nvSpPr>
        <p:spPr>
          <a:xfrm>
            <a:off x="107504" y="3068960"/>
            <a:ext cx="9144000" cy="1716071"/>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small" spc="0" normalizeH="0" baseline="0" noProof="0" dirty="0" smtClean="0">
                <a:ln>
                  <a:noFill/>
                </a:ln>
                <a:solidFill>
                  <a:schemeClr val="tx2"/>
                </a:solidFill>
                <a:effectLst/>
                <a:uLnTx/>
                <a:uFillTx/>
                <a:latin typeface="Arial" pitchFamily="34" charset="0"/>
                <a:ea typeface="+mj-ea"/>
                <a:cs typeface="Arial" pitchFamily="34" charset="0"/>
              </a:rPr>
              <a:t>ELABORATION DU PLU DE </a:t>
            </a:r>
            <a:r>
              <a:rPr lang="fr-FR" sz="2400" b="1" cap="small" dirty="0" smtClean="0">
                <a:solidFill>
                  <a:schemeClr val="tx2"/>
                </a:solidFill>
                <a:latin typeface="Arial" pitchFamily="34" charset="0"/>
                <a:ea typeface="+mj-ea"/>
                <a:cs typeface="Arial" pitchFamily="34" charset="0"/>
              </a:rPr>
              <a:t>CRANCEY</a:t>
            </a:r>
            <a:endParaRPr lang="fr-FR" sz="2400" b="1" cap="small" dirty="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small" spc="0" normalizeH="0" baseline="0" noProof="0" dirty="0" smtClean="0">
                <a:ln>
                  <a:noFill/>
                </a:ln>
                <a:solidFill>
                  <a:schemeClr val="tx2"/>
                </a:solidFill>
                <a:effectLst/>
                <a:uLnTx/>
                <a:uFillTx/>
                <a:latin typeface="Arial" pitchFamily="34" charset="0"/>
                <a:ea typeface="+mj-ea"/>
                <a:cs typeface="Arial" pitchFamily="34" charset="0"/>
              </a:rPr>
              <a:t>présentation du PADD</a:t>
            </a:r>
            <a:r>
              <a:rPr kumimoji="0" lang="fr-FR" sz="2400" b="1" i="0" u="none" strike="noStrike" kern="1200" cap="small" spc="0" normalizeH="0" noProof="0" dirty="0" smtClean="0">
                <a:ln>
                  <a:noFill/>
                </a:ln>
                <a:solidFill>
                  <a:schemeClr val="tx2"/>
                </a:solidFill>
                <a:effectLst/>
                <a:uLnTx/>
                <a:uFillTx/>
                <a:latin typeface="Arial" pitchFamily="34" charset="0"/>
                <a:ea typeface="+mj-ea"/>
                <a:cs typeface="Arial" pitchFamily="34" charset="0"/>
              </a:rPr>
              <a:t> 18</a:t>
            </a:r>
            <a:r>
              <a:rPr kumimoji="0" lang="fr-FR" sz="2400" b="1" i="0" u="none" strike="noStrike" kern="1200" cap="small" spc="0" normalizeH="0" baseline="0" noProof="0" dirty="0" smtClean="0">
                <a:ln>
                  <a:noFill/>
                </a:ln>
                <a:solidFill>
                  <a:schemeClr val="tx2"/>
                </a:solidFill>
                <a:effectLst/>
                <a:uLnTx/>
                <a:uFillTx/>
                <a:latin typeface="Arial" pitchFamily="34" charset="0"/>
                <a:ea typeface="+mj-ea"/>
                <a:cs typeface="Arial" pitchFamily="34" charset="0"/>
              </a:rPr>
              <a:t> décembre 2015</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2400" b="1" cap="small"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400" b="1" cap="small" dirty="0" smtClean="0">
                <a:solidFill>
                  <a:schemeClr val="tx2"/>
                </a:solidFill>
                <a:latin typeface="Arial" pitchFamily="34" charset="0"/>
                <a:ea typeface="+mj-ea"/>
                <a:cs typeface="Arial" pitchFamily="34" charset="0"/>
              </a:rPr>
              <a:t>premières réflexions</a:t>
            </a:r>
            <a:endParaRPr lang="fr-FR" sz="2400" b="1" cap="small" dirty="0">
              <a:solidFill>
                <a:schemeClr val="tx2"/>
              </a:solidFill>
              <a:latin typeface="Arial" pitchFamily="34" charset="0"/>
              <a:ea typeface="+mj-ea"/>
              <a:cs typeface="Arial" pitchFamily="34" charset="0"/>
            </a:endParaRPr>
          </a:p>
        </p:txBody>
      </p:sp>
      <p:pic>
        <p:nvPicPr>
          <p:cNvPr id="5" name="Picture 13" descr="http://www.logement07.fr/programme/07/Images/A_634_1.jpg"/>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264456" y="154885"/>
            <a:ext cx="493389" cy="493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noChangeAspect="1"/>
          </p:cNvGrpSpPr>
          <p:nvPr/>
        </p:nvGrpSpPr>
        <p:grpSpPr bwMode="auto">
          <a:xfrm>
            <a:off x="130826" y="6248400"/>
            <a:ext cx="678377" cy="495887"/>
            <a:chOff x="4208" y="2060"/>
            <a:chExt cx="2384" cy="1893"/>
          </a:xfrm>
        </p:grpSpPr>
        <p:sp>
          <p:nvSpPr>
            <p:cNvPr id="7" name="Freeform 7"/>
            <p:cNvSpPr>
              <a:spLocks noChangeAspect="1"/>
            </p:cNvSpPr>
            <p:nvPr/>
          </p:nvSpPr>
          <p:spPr bwMode="auto">
            <a:xfrm>
              <a:off x="4208" y="2060"/>
              <a:ext cx="1414" cy="1410"/>
            </a:xfrm>
            <a:custGeom>
              <a:avLst/>
              <a:gdLst>
                <a:gd name="T0" fmla="*/ 290 w 566"/>
                <a:gd name="T1" fmla="*/ 0 h 564"/>
                <a:gd name="T2" fmla="*/ 989 w 566"/>
                <a:gd name="T3" fmla="*/ 5 h 564"/>
                <a:gd name="T4" fmla="*/ 774 w 566"/>
                <a:gd name="T5" fmla="*/ 525 h 564"/>
                <a:gd name="T6" fmla="*/ 759 w 566"/>
                <a:gd name="T7" fmla="*/ 580 h 564"/>
                <a:gd name="T8" fmla="*/ 764 w 566"/>
                <a:gd name="T9" fmla="*/ 615 h 564"/>
                <a:gd name="T10" fmla="*/ 779 w 566"/>
                <a:gd name="T11" fmla="*/ 655 h 564"/>
                <a:gd name="T12" fmla="*/ 819 w 566"/>
                <a:gd name="T13" fmla="*/ 690 h 564"/>
                <a:gd name="T14" fmla="*/ 879 w 566"/>
                <a:gd name="T15" fmla="*/ 700 h 564"/>
                <a:gd name="T16" fmla="*/ 1314 w 566"/>
                <a:gd name="T17" fmla="*/ 700 h 564"/>
                <a:gd name="T18" fmla="*/ 1369 w 566"/>
                <a:gd name="T19" fmla="*/ 715 h 564"/>
                <a:gd name="T20" fmla="*/ 1404 w 566"/>
                <a:gd name="T21" fmla="*/ 750 h 564"/>
                <a:gd name="T22" fmla="*/ 1414 w 566"/>
                <a:gd name="T23" fmla="*/ 785 h 564"/>
                <a:gd name="T24" fmla="*/ 1414 w 566"/>
                <a:gd name="T25" fmla="*/ 855 h 564"/>
                <a:gd name="T26" fmla="*/ 1229 w 566"/>
                <a:gd name="T27" fmla="*/ 1410 h 564"/>
                <a:gd name="T28" fmla="*/ 655 w 566"/>
                <a:gd name="T29" fmla="*/ 1410 h 564"/>
                <a:gd name="T30" fmla="*/ 819 w 566"/>
                <a:gd name="T31" fmla="*/ 920 h 564"/>
                <a:gd name="T32" fmla="*/ 829 w 566"/>
                <a:gd name="T33" fmla="*/ 860 h 564"/>
                <a:gd name="T34" fmla="*/ 819 w 566"/>
                <a:gd name="T35" fmla="*/ 810 h 564"/>
                <a:gd name="T36" fmla="*/ 784 w 566"/>
                <a:gd name="T37" fmla="*/ 775 h 564"/>
                <a:gd name="T38" fmla="*/ 734 w 566"/>
                <a:gd name="T39" fmla="*/ 765 h 564"/>
                <a:gd name="T40" fmla="*/ 695 w 566"/>
                <a:gd name="T41" fmla="*/ 780 h 564"/>
                <a:gd name="T42" fmla="*/ 680 w 566"/>
                <a:gd name="T43" fmla="*/ 810 h 564"/>
                <a:gd name="T44" fmla="*/ 630 w 566"/>
                <a:gd name="T45" fmla="*/ 930 h 564"/>
                <a:gd name="T46" fmla="*/ 130 w 566"/>
                <a:gd name="T47" fmla="*/ 930 h 564"/>
                <a:gd name="T48" fmla="*/ 85 w 566"/>
                <a:gd name="T49" fmla="*/ 920 h 564"/>
                <a:gd name="T50" fmla="*/ 45 w 566"/>
                <a:gd name="T51" fmla="*/ 910 h 564"/>
                <a:gd name="T52" fmla="*/ 20 w 566"/>
                <a:gd name="T53" fmla="*/ 880 h 564"/>
                <a:gd name="T54" fmla="*/ 5 w 566"/>
                <a:gd name="T55" fmla="*/ 840 h 564"/>
                <a:gd name="T56" fmla="*/ 0 w 566"/>
                <a:gd name="T57" fmla="*/ 795 h 564"/>
                <a:gd name="T58" fmla="*/ 10 w 566"/>
                <a:gd name="T59" fmla="*/ 725 h 564"/>
                <a:gd name="T60" fmla="*/ 290 w 566"/>
                <a:gd name="T61" fmla="*/ 0 h 5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6" h="564">
                  <a:moveTo>
                    <a:pt x="116" y="0"/>
                  </a:moveTo>
                  <a:lnTo>
                    <a:pt x="396" y="2"/>
                  </a:lnTo>
                  <a:lnTo>
                    <a:pt x="310" y="210"/>
                  </a:lnTo>
                  <a:lnTo>
                    <a:pt x="304" y="232"/>
                  </a:lnTo>
                  <a:lnTo>
                    <a:pt x="306" y="246"/>
                  </a:lnTo>
                  <a:lnTo>
                    <a:pt x="312" y="262"/>
                  </a:lnTo>
                  <a:lnTo>
                    <a:pt x="328" y="276"/>
                  </a:lnTo>
                  <a:lnTo>
                    <a:pt x="352" y="280"/>
                  </a:lnTo>
                  <a:lnTo>
                    <a:pt x="526" y="280"/>
                  </a:lnTo>
                  <a:lnTo>
                    <a:pt x="548" y="286"/>
                  </a:lnTo>
                  <a:lnTo>
                    <a:pt x="562" y="300"/>
                  </a:lnTo>
                  <a:lnTo>
                    <a:pt x="566" y="314"/>
                  </a:lnTo>
                  <a:lnTo>
                    <a:pt x="566" y="342"/>
                  </a:lnTo>
                  <a:lnTo>
                    <a:pt x="492" y="564"/>
                  </a:lnTo>
                  <a:lnTo>
                    <a:pt x="262" y="564"/>
                  </a:lnTo>
                  <a:lnTo>
                    <a:pt x="328" y="368"/>
                  </a:lnTo>
                  <a:lnTo>
                    <a:pt x="332" y="344"/>
                  </a:lnTo>
                  <a:lnTo>
                    <a:pt x="328" y="324"/>
                  </a:lnTo>
                  <a:lnTo>
                    <a:pt x="314" y="310"/>
                  </a:lnTo>
                  <a:lnTo>
                    <a:pt x="294" y="306"/>
                  </a:lnTo>
                  <a:lnTo>
                    <a:pt x="278" y="312"/>
                  </a:lnTo>
                  <a:lnTo>
                    <a:pt x="272" y="324"/>
                  </a:lnTo>
                  <a:lnTo>
                    <a:pt x="252" y="372"/>
                  </a:lnTo>
                  <a:lnTo>
                    <a:pt x="52" y="372"/>
                  </a:lnTo>
                  <a:lnTo>
                    <a:pt x="34" y="368"/>
                  </a:lnTo>
                  <a:lnTo>
                    <a:pt x="18" y="364"/>
                  </a:lnTo>
                  <a:lnTo>
                    <a:pt x="8" y="352"/>
                  </a:lnTo>
                  <a:lnTo>
                    <a:pt x="2" y="336"/>
                  </a:lnTo>
                  <a:lnTo>
                    <a:pt x="0" y="318"/>
                  </a:lnTo>
                  <a:lnTo>
                    <a:pt x="4" y="290"/>
                  </a:lnTo>
                  <a:lnTo>
                    <a:pt x="116" y="0"/>
                  </a:lnTo>
                  <a:close/>
                </a:path>
              </a:pathLst>
            </a:custGeom>
            <a:gradFill rotWithShape="0">
              <a:gsLst>
                <a:gs pos="0">
                  <a:srgbClr val="66FF33"/>
                </a:gs>
                <a:gs pos="50000">
                  <a:srgbClr val="FFFF00"/>
                </a:gs>
                <a:gs pos="100000">
                  <a:srgbClr val="66FF33"/>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8" name="Freeform 8"/>
            <p:cNvSpPr>
              <a:spLocks noChangeAspect="1"/>
            </p:cNvSpPr>
            <p:nvPr/>
          </p:nvSpPr>
          <p:spPr bwMode="auto">
            <a:xfrm>
              <a:off x="5547" y="2785"/>
              <a:ext cx="1045" cy="680"/>
            </a:xfrm>
            <a:custGeom>
              <a:avLst/>
              <a:gdLst>
                <a:gd name="T0" fmla="*/ 0 w 418"/>
                <a:gd name="T1" fmla="*/ 680 h 272"/>
                <a:gd name="T2" fmla="*/ 170 w 418"/>
                <a:gd name="T3" fmla="*/ 130 h 272"/>
                <a:gd name="T4" fmla="*/ 195 w 418"/>
                <a:gd name="T5" fmla="*/ 70 h 272"/>
                <a:gd name="T6" fmla="*/ 230 w 418"/>
                <a:gd name="T7" fmla="*/ 30 h 272"/>
                <a:gd name="T8" fmla="*/ 265 w 418"/>
                <a:gd name="T9" fmla="*/ 10 h 272"/>
                <a:gd name="T10" fmla="*/ 350 w 418"/>
                <a:gd name="T11" fmla="*/ 0 h 272"/>
                <a:gd name="T12" fmla="*/ 1045 w 418"/>
                <a:gd name="T13" fmla="*/ 0 h 272"/>
                <a:gd name="T14" fmla="*/ 930 w 418"/>
                <a:gd name="T15" fmla="*/ 25 h 272"/>
                <a:gd name="T16" fmla="*/ 875 w 418"/>
                <a:gd name="T17" fmla="*/ 55 h 272"/>
                <a:gd name="T18" fmla="*/ 840 w 418"/>
                <a:gd name="T19" fmla="*/ 90 h 272"/>
                <a:gd name="T20" fmla="*/ 820 w 418"/>
                <a:gd name="T21" fmla="*/ 145 h 272"/>
                <a:gd name="T22" fmla="*/ 680 w 418"/>
                <a:gd name="T23" fmla="*/ 680 h 272"/>
                <a:gd name="T24" fmla="*/ 0 w 418"/>
                <a:gd name="T25" fmla="*/ 68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272">
                  <a:moveTo>
                    <a:pt x="0" y="272"/>
                  </a:moveTo>
                  <a:lnTo>
                    <a:pt x="68" y="52"/>
                  </a:lnTo>
                  <a:lnTo>
                    <a:pt x="78" y="28"/>
                  </a:lnTo>
                  <a:lnTo>
                    <a:pt x="92" y="12"/>
                  </a:lnTo>
                  <a:lnTo>
                    <a:pt x="106" y="4"/>
                  </a:lnTo>
                  <a:lnTo>
                    <a:pt x="140" y="0"/>
                  </a:lnTo>
                  <a:lnTo>
                    <a:pt x="418" y="0"/>
                  </a:lnTo>
                  <a:lnTo>
                    <a:pt x="372" y="10"/>
                  </a:lnTo>
                  <a:lnTo>
                    <a:pt x="350" y="22"/>
                  </a:lnTo>
                  <a:lnTo>
                    <a:pt x="336" y="36"/>
                  </a:lnTo>
                  <a:lnTo>
                    <a:pt x="328" y="58"/>
                  </a:lnTo>
                  <a:lnTo>
                    <a:pt x="272" y="272"/>
                  </a:lnTo>
                  <a:lnTo>
                    <a:pt x="0" y="272"/>
                  </a:lnTo>
                  <a:close/>
                </a:path>
              </a:pathLst>
            </a:custGeom>
            <a:gradFill rotWithShape="0">
              <a:gsLst>
                <a:gs pos="0">
                  <a:srgbClr val="FFFF00"/>
                </a:gs>
                <a:gs pos="100000">
                  <a:srgbClr val="66FF33"/>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9" name="WordArt 9"/>
            <p:cNvSpPr>
              <a:spLocks noChangeAspect="1" noChangeArrowheads="1" noChangeShapeType="1" noTextEdit="1"/>
            </p:cNvSpPr>
            <p:nvPr/>
          </p:nvSpPr>
          <p:spPr bwMode="auto">
            <a:xfrm rot="139680">
              <a:off x="4830" y="3345"/>
              <a:ext cx="1350" cy="608"/>
            </a:xfrm>
            <a:prstGeom prst="rect">
              <a:avLst/>
            </a:prstGeom>
          </p:spPr>
          <p:txBody>
            <a:bodyPr spcFirstLastPara="1" wrap="none" fromWordArt="1">
              <a:prstTxWarp prst="textArchDown">
                <a:avLst>
                  <a:gd name="adj" fmla="val 21188902"/>
                </a:avLst>
              </a:prstTxWarp>
            </a:bodyPr>
            <a:lstStyle/>
            <a:p>
              <a:pPr algn="ctr"/>
              <a:r>
                <a:rPr lang="fr-FR" b="1" kern="10">
                  <a:ln w="6350">
                    <a:solidFill>
                      <a:srgbClr val="0099CC"/>
                    </a:solidFill>
                    <a:round/>
                    <a:headEnd/>
                    <a:tailEnd/>
                  </a:ln>
                  <a:solidFill>
                    <a:srgbClr val="0099CC"/>
                  </a:solidFill>
                  <a:latin typeface="Times New Roman" panose="02020603050405020304" pitchFamily="18" charset="0"/>
                  <a:cs typeface="Times New Roman" panose="02020603050405020304" pitchFamily="18" charset="0"/>
                </a:rPr>
                <a:t>C D H U</a:t>
              </a:r>
            </a:p>
          </p:txBody>
        </p:sp>
        <p:sp>
          <p:nvSpPr>
            <p:cNvPr id="10" name="WordArt 10"/>
            <p:cNvSpPr>
              <a:spLocks noChangeAspect="1" noChangeArrowheads="1" noChangeShapeType="1" noTextEdit="1"/>
            </p:cNvSpPr>
            <p:nvPr/>
          </p:nvSpPr>
          <p:spPr bwMode="auto">
            <a:xfrm>
              <a:off x="4373" y="2130"/>
              <a:ext cx="2130" cy="1283"/>
            </a:xfrm>
            <a:prstGeom prst="rect">
              <a:avLst/>
            </a:prstGeom>
          </p:spPr>
          <p:txBody>
            <a:bodyPr wrap="none" fromWordArt="1">
              <a:prstTxWarp prst="textSlantUp">
                <a:avLst>
                  <a:gd name="adj" fmla="val 55556"/>
                </a:avLst>
              </a:prstTxWarp>
            </a:bodyPr>
            <a:lstStyle/>
            <a:p>
              <a:pPr algn="ctr"/>
              <a:r>
                <a:rPr lang="fr-FR" sz="1200" kern="10" spc="240" dirty="0" smtClean="0">
                  <a:ln w="3175">
                    <a:solidFill>
                      <a:srgbClr val="0099CC"/>
                    </a:solidFill>
                    <a:round/>
                    <a:headEnd/>
                    <a:tailEnd/>
                  </a:ln>
                  <a:solidFill>
                    <a:srgbClr val="0099CC"/>
                  </a:solidFill>
                  <a:latin typeface="Times New Roman" panose="02020603050405020304" pitchFamily="18" charset="0"/>
                  <a:cs typeface="Times New Roman" panose="02020603050405020304" pitchFamily="18" charset="0"/>
                </a:rPr>
                <a:t>e </a:t>
              </a:r>
              <a:r>
                <a:rPr lang="fr-FR" sz="1200" kern="10" spc="240" dirty="0">
                  <a:ln w="3175">
                    <a:solidFill>
                      <a:srgbClr val="0099CC"/>
                    </a:solidFill>
                    <a:round/>
                    <a:headEnd/>
                    <a:tailEnd/>
                  </a:ln>
                  <a:solidFill>
                    <a:srgbClr val="0099CC"/>
                  </a:solidFill>
                  <a:latin typeface="Times New Roman" panose="02020603050405020304" pitchFamily="18" charset="0"/>
                  <a:cs typeface="Times New Roman" panose="02020603050405020304" pitchFamily="18" charset="0"/>
                </a:rPr>
                <a:t>l ’habitat</a:t>
              </a:r>
            </a:p>
            <a:p>
              <a:pPr algn="ctr"/>
              <a:r>
                <a:rPr lang="fr-FR" sz="1200" kern="10" spc="240" dirty="0">
                  <a:ln w="3175">
                    <a:solidFill>
                      <a:srgbClr val="0099CC"/>
                    </a:solidFill>
                    <a:round/>
                    <a:headEnd/>
                    <a:tailEnd/>
                  </a:ln>
                  <a:solidFill>
                    <a:srgbClr val="0099CC"/>
                  </a:solidFill>
                  <a:latin typeface="Times New Roman" panose="02020603050405020304" pitchFamily="18" charset="0"/>
                  <a:cs typeface="Times New Roman" panose="02020603050405020304" pitchFamily="18" charset="0"/>
                </a:rPr>
                <a:t>au développement local</a:t>
              </a:r>
            </a:p>
          </p:txBody>
        </p:sp>
      </p:grpSp>
      <p:pic>
        <p:nvPicPr>
          <p:cNvPr id="17" name="Picture 13" descr="http://www.logement07.fr/programme/07/Images/A_634_1.jpg"/>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264456" y="154885"/>
            <a:ext cx="493389" cy="493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 name="Group 6"/>
          <p:cNvGrpSpPr>
            <a:grpSpLocks noChangeAspect="1"/>
          </p:cNvGrpSpPr>
          <p:nvPr/>
        </p:nvGrpSpPr>
        <p:grpSpPr bwMode="auto">
          <a:xfrm>
            <a:off x="130826" y="6248400"/>
            <a:ext cx="678377" cy="495887"/>
            <a:chOff x="4208" y="2060"/>
            <a:chExt cx="2384" cy="1893"/>
          </a:xfrm>
        </p:grpSpPr>
        <p:sp>
          <p:nvSpPr>
            <p:cNvPr id="19" name="Freeform 7"/>
            <p:cNvSpPr>
              <a:spLocks noChangeAspect="1"/>
            </p:cNvSpPr>
            <p:nvPr/>
          </p:nvSpPr>
          <p:spPr bwMode="auto">
            <a:xfrm>
              <a:off x="4208" y="2060"/>
              <a:ext cx="1414" cy="1410"/>
            </a:xfrm>
            <a:custGeom>
              <a:avLst/>
              <a:gdLst>
                <a:gd name="T0" fmla="*/ 290 w 566"/>
                <a:gd name="T1" fmla="*/ 0 h 564"/>
                <a:gd name="T2" fmla="*/ 989 w 566"/>
                <a:gd name="T3" fmla="*/ 5 h 564"/>
                <a:gd name="T4" fmla="*/ 774 w 566"/>
                <a:gd name="T5" fmla="*/ 525 h 564"/>
                <a:gd name="T6" fmla="*/ 759 w 566"/>
                <a:gd name="T7" fmla="*/ 580 h 564"/>
                <a:gd name="T8" fmla="*/ 764 w 566"/>
                <a:gd name="T9" fmla="*/ 615 h 564"/>
                <a:gd name="T10" fmla="*/ 779 w 566"/>
                <a:gd name="T11" fmla="*/ 655 h 564"/>
                <a:gd name="T12" fmla="*/ 819 w 566"/>
                <a:gd name="T13" fmla="*/ 690 h 564"/>
                <a:gd name="T14" fmla="*/ 879 w 566"/>
                <a:gd name="T15" fmla="*/ 700 h 564"/>
                <a:gd name="T16" fmla="*/ 1314 w 566"/>
                <a:gd name="T17" fmla="*/ 700 h 564"/>
                <a:gd name="T18" fmla="*/ 1369 w 566"/>
                <a:gd name="T19" fmla="*/ 715 h 564"/>
                <a:gd name="T20" fmla="*/ 1404 w 566"/>
                <a:gd name="T21" fmla="*/ 750 h 564"/>
                <a:gd name="T22" fmla="*/ 1414 w 566"/>
                <a:gd name="T23" fmla="*/ 785 h 564"/>
                <a:gd name="T24" fmla="*/ 1414 w 566"/>
                <a:gd name="T25" fmla="*/ 855 h 564"/>
                <a:gd name="T26" fmla="*/ 1229 w 566"/>
                <a:gd name="T27" fmla="*/ 1410 h 564"/>
                <a:gd name="T28" fmla="*/ 655 w 566"/>
                <a:gd name="T29" fmla="*/ 1410 h 564"/>
                <a:gd name="T30" fmla="*/ 819 w 566"/>
                <a:gd name="T31" fmla="*/ 920 h 564"/>
                <a:gd name="T32" fmla="*/ 829 w 566"/>
                <a:gd name="T33" fmla="*/ 860 h 564"/>
                <a:gd name="T34" fmla="*/ 819 w 566"/>
                <a:gd name="T35" fmla="*/ 810 h 564"/>
                <a:gd name="T36" fmla="*/ 784 w 566"/>
                <a:gd name="T37" fmla="*/ 775 h 564"/>
                <a:gd name="T38" fmla="*/ 734 w 566"/>
                <a:gd name="T39" fmla="*/ 765 h 564"/>
                <a:gd name="T40" fmla="*/ 695 w 566"/>
                <a:gd name="T41" fmla="*/ 780 h 564"/>
                <a:gd name="T42" fmla="*/ 680 w 566"/>
                <a:gd name="T43" fmla="*/ 810 h 564"/>
                <a:gd name="T44" fmla="*/ 630 w 566"/>
                <a:gd name="T45" fmla="*/ 930 h 564"/>
                <a:gd name="T46" fmla="*/ 130 w 566"/>
                <a:gd name="T47" fmla="*/ 930 h 564"/>
                <a:gd name="T48" fmla="*/ 85 w 566"/>
                <a:gd name="T49" fmla="*/ 920 h 564"/>
                <a:gd name="T50" fmla="*/ 45 w 566"/>
                <a:gd name="T51" fmla="*/ 910 h 564"/>
                <a:gd name="T52" fmla="*/ 20 w 566"/>
                <a:gd name="T53" fmla="*/ 880 h 564"/>
                <a:gd name="T54" fmla="*/ 5 w 566"/>
                <a:gd name="T55" fmla="*/ 840 h 564"/>
                <a:gd name="T56" fmla="*/ 0 w 566"/>
                <a:gd name="T57" fmla="*/ 795 h 564"/>
                <a:gd name="T58" fmla="*/ 10 w 566"/>
                <a:gd name="T59" fmla="*/ 725 h 564"/>
                <a:gd name="T60" fmla="*/ 290 w 566"/>
                <a:gd name="T61" fmla="*/ 0 h 5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6" h="564">
                  <a:moveTo>
                    <a:pt x="116" y="0"/>
                  </a:moveTo>
                  <a:lnTo>
                    <a:pt x="396" y="2"/>
                  </a:lnTo>
                  <a:lnTo>
                    <a:pt x="310" y="210"/>
                  </a:lnTo>
                  <a:lnTo>
                    <a:pt x="304" y="232"/>
                  </a:lnTo>
                  <a:lnTo>
                    <a:pt x="306" y="246"/>
                  </a:lnTo>
                  <a:lnTo>
                    <a:pt x="312" y="262"/>
                  </a:lnTo>
                  <a:lnTo>
                    <a:pt x="328" y="276"/>
                  </a:lnTo>
                  <a:lnTo>
                    <a:pt x="352" y="280"/>
                  </a:lnTo>
                  <a:lnTo>
                    <a:pt x="526" y="280"/>
                  </a:lnTo>
                  <a:lnTo>
                    <a:pt x="548" y="286"/>
                  </a:lnTo>
                  <a:lnTo>
                    <a:pt x="562" y="300"/>
                  </a:lnTo>
                  <a:lnTo>
                    <a:pt x="566" y="314"/>
                  </a:lnTo>
                  <a:lnTo>
                    <a:pt x="566" y="342"/>
                  </a:lnTo>
                  <a:lnTo>
                    <a:pt x="492" y="564"/>
                  </a:lnTo>
                  <a:lnTo>
                    <a:pt x="262" y="564"/>
                  </a:lnTo>
                  <a:lnTo>
                    <a:pt x="328" y="368"/>
                  </a:lnTo>
                  <a:lnTo>
                    <a:pt x="332" y="344"/>
                  </a:lnTo>
                  <a:lnTo>
                    <a:pt x="328" y="324"/>
                  </a:lnTo>
                  <a:lnTo>
                    <a:pt x="314" y="310"/>
                  </a:lnTo>
                  <a:lnTo>
                    <a:pt x="294" y="306"/>
                  </a:lnTo>
                  <a:lnTo>
                    <a:pt x="278" y="312"/>
                  </a:lnTo>
                  <a:lnTo>
                    <a:pt x="272" y="324"/>
                  </a:lnTo>
                  <a:lnTo>
                    <a:pt x="252" y="372"/>
                  </a:lnTo>
                  <a:lnTo>
                    <a:pt x="52" y="372"/>
                  </a:lnTo>
                  <a:lnTo>
                    <a:pt x="34" y="368"/>
                  </a:lnTo>
                  <a:lnTo>
                    <a:pt x="18" y="364"/>
                  </a:lnTo>
                  <a:lnTo>
                    <a:pt x="8" y="352"/>
                  </a:lnTo>
                  <a:lnTo>
                    <a:pt x="2" y="336"/>
                  </a:lnTo>
                  <a:lnTo>
                    <a:pt x="0" y="318"/>
                  </a:lnTo>
                  <a:lnTo>
                    <a:pt x="4" y="290"/>
                  </a:lnTo>
                  <a:lnTo>
                    <a:pt x="116" y="0"/>
                  </a:lnTo>
                  <a:close/>
                </a:path>
              </a:pathLst>
            </a:custGeom>
            <a:gradFill rotWithShape="0">
              <a:gsLst>
                <a:gs pos="0">
                  <a:srgbClr val="66FF33"/>
                </a:gs>
                <a:gs pos="50000">
                  <a:srgbClr val="FFFF00"/>
                </a:gs>
                <a:gs pos="100000">
                  <a:srgbClr val="66FF33"/>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20" name="Freeform 8"/>
            <p:cNvSpPr>
              <a:spLocks noChangeAspect="1"/>
            </p:cNvSpPr>
            <p:nvPr/>
          </p:nvSpPr>
          <p:spPr bwMode="auto">
            <a:xfrm>
              <a:off x="5547" y="2785"/>
              <a:ext cx="1045" cy="680"/>
            </a:xfrm>
            <a:custGeom>
              <a:avLst/>
              <a:gdLst>
                <a:gd name="T0" fmla="*/ 0 w 418"/>
                <a:gd name="T1" fmla="*/ 680 h 272"/>
                <a:gd name="T2" fmla="*/ 170 w 418"/>
                <a:gd name="T3" fmla="*/ 130 h 272"/>
                <a:gd name="T4" fmla="*/ 195 w 418"/>
                <a:gd name="T5" fmla="*/ 70 h 272"/>
                <a:gd name="T6" fmla="*/ 230 w 418"/>
                <a:gd name="T7" fmla="*/ 30 h 272"/>
                <a:gd name="T8" fmla="*/ 265 w 418"/>
                <a:gd name="T9" fmla="*/ 10 h 272"/>
                <a:gd name="T10" fmla="*/ 350 w 418"/>
                <a:gd name="T11" fmla="*/ 0 h 272"/>
                <a:gd name="T12" fmla="*/ 1045 w 418"/>
                <a:gd name="T13" fmla="*/ 0 h 272"/>
                <a:gd name="T14" fmla="*/ 930 w 418"/>
                <a:gd name="T15" fmla="*/ 25 h 272"/>
                <a:gd name="T16" fmla="*/ 875 w 418"/>
                <a:gd name="T17" fmla="*/ 55 h 272"/>
                <a:gd name="T18" fmla="*/ 840 w 418"/>
                <a:gd name="T19" fmla="*/ 90 h 272"/>
                <a:gd name="T20" fmla="*/ 820 w 418"/>
                <a:gd name="T21" fmla="*/ 145 h 272"/>
                <a:gd name="T22" fmla="*/ 680 w 418"/>
                <a:gd name="T23" fmla="*/ 680 h 272"/>
                <a:gd name="T24" fmla="*/ 0 w 418"/>
                <a:gd name="T25" fmla="*/ 68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272">
                  <a:moveTo>
                    <a:pt x="0" y="272"/>
                  </a:moveTo>
                  <a:lnTo>
                    <a:pt x="68" y="52"/>
                  </a:lnTo>
                  <a:lnTo>
                    <a:pt x="78" y="28"/>
                  </a:lnTo>
                  <a:lnTo>
                    <a:pt x="92" y="12"/>
                  </a:lnTo>
                  <a:lnTo>
                    <a:pt x="106" y="4"/>
                  </a:lnTo>
                  <a:lnTo>
                    <a:pt x="140" y="0"/>
                  </a:lnTo>
                  <a:lnTo>
                    <a:pt x="418" y="0"/>
                  </a:lnTo>
                  <a:lnTo>
                    <a:pt x="372" y="10"/>
                  </a:lnTo>
                  <a:lnTo>
                    <a:pt x="350" y="22"/>
                  </a:lnTo>
                  <a:lnTo>
                    <a:pt x="336" y="36"/>
                  </a:lnTo>
                  <a:lnTo>
                    <a:pt x="328" y="58"/>
                  </a:lnTo>
                  <a:lnTo>
                    <a:pt x="272" y="272"/>
                  </a:lnTo>
                  <a:lnTo>
                    <a:pt x="0" y="272"/>
                  </a:lnTo>
                  <a:close/>
                </a:path>
              </a:pathLst>
            </a:custGeom>
            <a:gradFill rotWithShape="0">
              <a:gsLst>
                <a:gs pos="0">
                  <a:srgbClr val="FFFF00"/>
                </a:gs>
                <a:gs pos="100000">
                  <a:srgbClr val="66FF33"/>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21" name="WordArt 9"/>
            <p:cNvSpPr>
              <a:spLocks noChangeAspect="1" noChangeArrowheads="1" noChangeShapeType="1" noTextEdit="1"/>
            </p:cNvSpPr>
            <p:nvPr/>
          </p:nvSpPr>
          <p:spPr bwMode="auto">
            <a:xfrm rot="139680">
              <a:off x="4830" y="3345"/>
              <a:ext cx="1350" cy="608"/>
            </a:xfrm>
            <a:prstGeom prst="rect">
              <a:avLst/>
            </a:prstGeom>
          </p:spPr>
          <p:txBody>
            <a:bodyPr spcFirstLastPara="1" wrap="none" fromWordArt="1">
              <a:prstTxWarp prst="textArchDown">
                <a:avLst>
                  <a:gd name="adj" fmla="val 21188902"/>
                </a:avLst>
              </a:prstTxWarp>
            </a:bodyPr>
            <a:lstStyle/>
            <a:p>
              <a:pPr algn="ctr"/>
              <a:r>
                <a:rPr lang="fr-FR" b="1" kern="10">
                  <a:ln w="6350">
                    <a:solidFill>
                      <a:srgbClr val="0099CC"/>
                    </a:solidFill>
                    <a:round/>
                    <a:headEnd/>
                    <a:tailEnd/>
                  </a:ln>
                  <a:solidFill>
                    <a:srgbClr val="0099CC"/>
                  </a:solidFill>
                  <a:latin typeface="Times New Roman" panose="02020603050405020304" pitchFamily="18" charset="0"/>
                  <a:cs typeface="Times New Roman" panose="02020603050405020304" pitchFamily="18" charset="0"/>
                </a:rPr>
                <a:t>C D H U</a:t>
              </a:r>
            </a:p>
          </p:txBody>
        </p:sp>
        <p:sp>
          <p:nvSpPr>
            <p:cNvPr id="22" name="WordArt 10"/>
            <p:cNvSpPr>
              <a:spLocks noChangeAspect="1" noChangeArrowheads="1" noChangeShapeType="1" noTextEdit="1"/>
            </p:cNvSpPr>
            <p:nvPr/>
          </p:nvSpPr>
          <p:spPr bwMode="auto">
            <a:xfrm>
              <a:off x="4373" y="2130"/>
              <a:ext cx="2130" cy="1283"/>
            </a:xfrm>
            <a:prstGeom prst="rect">
              <a:avLst/>
            </a:prstGeom>
          </p:spPr>
          <p:txBody>
            <a:bodyPr wrap="none" fromWordArt="1">
              <a:prstTxWarp prst="textSlantUp">
                <a:avLst>
                  <a:gd name="adj" fmla="val 55556"/>
                </a:avLst>
              </a:prstTxWarp>
            </a:bodyPr>
            <a:lstStyle/>
            <a:p>
              <a:pPr algn="ctr"/>
              <a:r>
                <a:rPr lang="fr-FR" sz="1200" kern="10" spc="240" dirty="0" smtClean="0">
                  <a:ln w="3175">
                    <a:solidFill>
                      <a:srgbClr val="0099CC"/>
                    </a:solidFill>
                    <a:round/>
                    <a:headEnd/>
                    <a:tailEnd/>
                  </a:ln>
                  <a:solidFill>
                    <a:srgbClr val="0099CC"/>
                  </a:solidFill>
                  <a:latin typeface="Times New Roman" panose="02020603050405020304" pitchFamily="18" charset="0"/>
                  <a:cs typeface="Times New Roman" panose="02020603050405020304" pitchFamily="18" charset="0"/>
                </a:rPr>
                <a:t>e </a:t>
              </a:r>
              <a:r>
                <a:rPr lang="fr-FR" sz="1200" kern="10" spc="240" dirty="0">
                  <a:ln w="3175">
                    <a:solidFill>
                      <a:srgbClr val="0099CC"/>
                    </a:solidFill>
                    <a:round/>
                    <a:headEnd/>
                    <a:tailEnd/>
                  </a:ln>
                  <a:solidFill>
                    <a:srgbClr val="0099CC"/>
                  </a:solidFill>
                  <a:latin typeface="Times New Roman" panose="02020603050405020304" pitchFamily="18" charset="0"/>
                  <a:cs typeface="Times New Roman" panose="02020603050405020304" pitchFamily="18" charset="0"/>
                </a:rPr>
                <a:t>l ’habitat</a:t>
              </a:r>
            </a:p>
            <a:p>
              <a:pPr algn="ctr"/>
              <a:r>
                <a:rPr lang="fr-FR" sz="1200" kern="10" spc="240" dirty="0">
                  <a:ln w="3175">
                    <a:solidFill>
                      <a:srgbClr val="0099CC"/>
                    </a:solidFill>
                    <a:round/>
                    <a:headEnd/>
                    <a:tailEnd/>
                  </a:ln>
                  <a:solidFill>
                    <a:srgbClr val="0099CC"/>
                  </a:solidFill>
                  <a:latin typeface="Times New Roman" panose="02020603050405020304" pitchFamily="18" charset="0"/>
                  <a:cs typeface="Times New Roman" panose="02020603050405020304" pitchFamily="18" charset="0"/>
                </a:rPr>
                <a:t>au développement local</a:t>
              </a:r>
            </a:p>
          </p:txBody>
        </p:sp>
      </p:grpSp>
      <p:pic>
        <p:nvPicPr>
          <p:cNvPr id="23" name="Image 22"/>
          <p:cNvPicPr/>
          <p:nvPr/>
        </p:nvPicPr>
        <p:blipFill>
          <a:blip r:embed="rId4" cstate="print"/>
          <a:srcRect/>
          <a:stretch>
            <a:fillRect/>
          </a:stretch>
        </p:blipFill>
        <p:spPr bwMode="auto">
          <a:xfrm>
            <a:off x="899592" y="260648"/>
            <a:ext cx="3130550" cy="3004457"/>
          </a:xfrm>
          <a:prstGeom prst="rect">
            <a:avLst/>
          </a:prstGeom>
          <a:noFill/>
          <a:ln>
            <a:noFill/>
          </a:ln>
          <a:effectLst>
            <a:softEdge rad="127000"/>
          </a:effectLst>
        </p:spPr>
      </p:pic>
      <p:pic>
        <p:nvPicPr>
          <p:cNvPr id="24" name="Image 23"/>
          <p:cNvPicPr/>
          <p:nvPr/>
        </p:nvPicPr>
        <p:blipFill>
          <a:blip r:embed="rId5" cstate="print"/>
          <a:srcRect/>
          <a:stretch>
            <a:fillRect/>
          </a:stretch>
        </p:blipFill>
        <p:spPr bwMode="auto">
          <a:xfrm>
            <a:off x="1043608" y="4797152"/>
            <a:ext cx="4464496" cy="1872208"/>
          </a:xfrm>
          <a:prstGeom prst="rect">
            <a:avLst/>
          </a:prstGeom>
          <a:noFill/>
          <a:ln>
            <a:noFill/>
          </a:ln>
          <a:effectLst>
            <a:softEdge rad="127000"/>
          </a:effectLst>
        </p:spPr>
      </p:pic>
      <p:pic>
        <p:nvPicPr>
          <p:cNvPr id="25" name="Image 24"/>
          <p:cNvPicPr/>
          <p:nvPr/>
        </p:nvPicPr>
        <p:blipFill>
          <a:blip r:embed="rId6" cstate="print"/>
          <a:srcRect/>
          <a:stretch>
            <a:fillRect/>
          </a:stretch>
        </p:blipFill>
        <p:spPr bwMode="auto">
          <a:xfrm>
            <a:off x="6300192" y="4725144"/>
            <a:ext cx="2445992" cy="2020657"/>
          </a:xfrm>
          <a:prstGeom prst="rect">
            <a:avLst/>
          </a:prstGeom>
          <a:noFill/>
          <a:ln>
            <a:noFill/>
          </a:ln>
          <a:effectLst>
            <a:softEdge rad="127000"/>
          </a:effectLst>
        </p:spPr>
      </p:pic>
      <p:pic>
        <p:nvPicPr>
          <p:cNvPr id="26" name="Image 25"/>
          <p:cNvPicPr/>
          <p:nvPr/>
        </p:nvPicPr>
        <p:blipFill>
          <a:blip r:embed="rId7" cstate="print"/>
          <a:srcRect/>
          <a:stretch>
            <a:fillRect/>
          </a:stretch>
        </p:blipFill>
        <p:spPr bwMode="auto">
          <a:xfrm>
            <a:off x="5868144" y="332656"/>
            <a:ext cx="2880320" cy="2808312"/>
          </a:xfrm>
          <a:prstGeom prst="rect">
            <a:avLst/>
          </a:prstGeom>
          <a:noFill/>
          <a:ln>
            <a:noFill/>
          </a:ln>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676400" y="260648"/>
            <a:ext cx="7467600" cy="4873752"/>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fr-FR" sz="2000" b="1" dirty="0">
                <a:solidFill>
                  <a:schemeClr val="tx2"/>
                </a:solidFill>
              </a:rPr>
              <a:t>	</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r>
              <a:rPr lang="fr-FR" sz="2000" b="1" dirty="0" smtClean="0">
                <a:solidFill>
                  <a:schemeClr val="tx2"/>
                </a:solidFill>
              </a:rPr>
              <a:t>PROJET URBAIN</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endParaRPr kumimoji="0" lang="fr-FR" sz="20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115616" y="0"/>
            <a:ext cx="6768753"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N°1 : ASSURER LE MAINTIEN DE SON ACTIVITE ECONOMIQUE ET MAITRISER SON DEVELOPPEMENT URBAIN</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Affirmer la pérennité économique de la commune</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Encourager l’implantation de nouveaux commerces et services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Maintenir les unités existantes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Permettre le développement des deux établissements industriels présents (ICOA, MATEFLEX)</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Préserver l’équilibre existant entre habitat et activités</a:t>
            </a: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15616" y="0"/>
            <a:ext cx="6768753"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N°1 : ASSURER LE MAINTIEN DE SON ACTIVITE ECONOMIQUE ET MAITRISER SON DEVELOPPEMENT URBAIN</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Promouvoir un urbanisme durable</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Densifier le tissu existant en comblant les dents creuses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Travailler sur la résorption de la vacance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Délimiter des zones d’extension en rapport avec les besoins</a:t>
            </a: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S’assurer du lien direct de ces zones avec le tissu urbain existant</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Lutter contre l’étalement urbain synonyme d’extension de réseau, consommation d’espaces, dégradation des paysages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Travailler sur une requalification des entrées de ville le long de la RN19</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Intégrer les notions de risques (inondation, matières dangereuses, industriels et nucléaires…)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15616" y="107724"/>
            <a:ext cx="6768753"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N°1 : ASSURER LE MAINTIEN DE SON ACTIVITE ECONOMIQUE ET MAITRISER SON DEVELOPPEMENT URBAIN</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Diversifier l’offre en matière de logements et préserver le cadre de vie</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Réfléchir à une hétérogénéité dans la typologie du bâti.</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Penser le développement urbain autrement que le « tout pavillonnaire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Travailler sur le projet d’EPHAD en centre bourg</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Identifier et préserver les « zones de jardin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fr-FR" sz="1400" dirty="0" smtClean="0">
                <a:latin typeface="Calibri" pitchFamily="34" charset="0"/>
                <a:ea typeface="Times New Roman" pitchFamily="18" charset="0"/>
                <a:cs typeface="Arial" pitchFamily="34" charset="0"/>
              </a:rPr>
              <a:t>- Travailler sur une volumétrie adaptée des constructions.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676400" y="260648"/>
            <a:ext cx="7467600" cy="4873752"/>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fr-FR" sz="2000" b="1" dirty="0">
                <a:solidFill>
                  <a:schemeClr val="tx2"/>
                </a:solidFill>
              </a:rPr>
              <a:t>	</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r>
              <a:rPr lang="fr-FR" sz="2000" b="1" dirty="0" smtClean="0">
                <a:solidFill>
                  <a:schemeClr val="tx2"/>
                </a:solidFill>
              </a:rPr>
              <a:t>PROJET NATUREL</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endParaRPr kumimoji="0" lang="fr-FR" sz="20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1115616" y="0"/>
            <a:ext cx="6768753"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N°2 : VALORISER LES PAYSAGES ET PROTEGER L’ENVIRONNEMENT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2 entités paysagères remarquables à préserver</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Mettre en valeur le plateau agricole et la zone humide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Maintenir la qualité des percées visuelles et des panoramas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Travailler sur l’insertion du bâti</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Mettre la végétation en rapport avec le caractère agricole et naturel humide du finage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Protéger les secteurs fragiles participant au cadre de vie de la commune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115616" y="-27384"/>
            <a:ext cx="6768753"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N°2 : VALORISER LES PAYSAGES ET PROTEGER L’ENVIRONNEMENT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Renforcer le présence et la qualité végétale en milieu urbain</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Identifier et protéger les espaces de respiration</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 Privilégier les essences locales, gérer les eaux de pluie à la parcelle</a:t>
            </a: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Travailler sur une rédaction de règlement adaptée à la commune au niveau de la végétalisation des espaces  (publics ou privés)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15616" y="0"/>
            <a:ext cx="6768753"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N°2 : VALORISER LES PAYSAGES ET PROTEGER L’ENVIRONNEMENT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Préserver et protéger la ressource en eau sur la commune</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Prise en compte des périmètres de captage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Préserver la zone inondable (expansion des crues)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Préserver les berges et leurs abords (Canal de </a:t>
            </a:r>
            <a:r>
              <a:rPr lang="fr-FR" sz="1400" dirty="0" err="1" smtClean="0">
                <a:latin typeface="Calibri" pitchFamily="34" charset="0"/>
                <a:ea typeface="Times New Roman" pitchFamily="18" charset="0"/>
                <a:cs typeface="Arial" pitchFamily="34" charset="0"/>
              </a:rPr>
              <a:t>Bernières</a:t>
            </a:r>
            <a:r>
              <a:rPr lang="fr-FR" sz="1400" dirty="0" smtClean="0">
                <a:latin typeface="Calibri" pitchFamily="34" charset="0"/>
                <a:ea typeface="Times New Roman" pitchFamily="18" charset="0"/>
                <a:cs typeface="Arial" pitchFamily="34" charset="0"/>
              </a:rPr>
              <a:t>, la Seine, rivières de </a:t>
            </a:r>
            <a:r>
              <a:rPr lang="fr-FR" sz="1400" dirty="0" err="1" smtClean="0">
                <a:latin typeface="Calibri" pitchFamily="34" charset="0"/>
                <a:ea typeface="Times New Roman" pitchFamily="18" charset="0"/>
                <a:cs typeface="Arial" pitchFamily="34" charset="0"/>
              </a:rPr>
              <a:t>Mazignot</a:t>
            </a:r>
            <a:r>
              <a:rPr lang="fr-FR" sz="1400" dirty="0" smtClean="0">
                <a:latin typeface="Calibri" pitchFamily="34" charset="0"/>
                <a:ea typeface="Times New Roman" pitchFamily="18" charset="0"/>
                <a:cs typeface="Arial" pitchFamily="34" charset="0"/>
              </a:rPr>
              <a:t> et du Château)</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Bien intégrer les études de la zone inondable ainsi que le SDAGE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5616" y="0"/>
            <a:ext cx="6768753"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ENJEU N°2 : VALORISER LES PAYSAGES ET PROTEGER L’ENVIRONNEMENT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fr-FR" sz="1400" b="1" u="sng" dirty="0" smtClean="0">
                <a:latin typeface="Calibri" pitchFamily="34" charset="0"/>
                <a:ea typeface="Times New Roman" pitchFamily="18" charset="0"/>
                <a:cs typeface="Arial" pitchFamily="34" charset="0"/>
              </a:rPr>
              <a:t>Maintenir l’activité agricole et assurer un équilibre entre habitat et agriculture</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fr-FR" sz="1400" b="1" u="sng"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 Stopper l’étalement urbain et le mitage des terres agricoles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 Permettre les extensions agricoles et faciliter la migration des exploitations située en centre bourg</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Travailler sur la circulation des engins agricoles???</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Assurer un développement de l’habitat qui soit en équilibre avec l’activité agricole.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fr-FR" sz="1400" dirty="0" smtClean="0">
                <a:latin typeface="Calibri" pitchFamily="34" charset="0"/>
                <a:ea typeface="Times New Roman" pitchFamily="18" charset="0"/>
                <a:cs typeface="Arial" pitchFamily="34" charset="0"/>
              </a:rPr>
              <a:t>Eviter les conflits d’usage.</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1400" dirty="0" smtClean="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676400" y="260648"/>
            <a:ext cx="7467600" cy="4873752"/>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fr-FR" sz="2000" b="1" dirty="0">
                <a:solidFill>
                  <a:schemeClr val="tx2"/>
                </a:solidFill>
              </a:rPr>
              <a:t>	</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r>
              <a:rPr lang="fr-FR" sz="2000" b="1" dirty="0" smtClean="0">
                <a:solidFill>
                  <a:schemeClr val="tx2"/>
                </a:solidFill>
              </a:rPr>
              <a:t>REPRESENTATION GRAPHIQUE</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endParaRPr kumimoji="0" lang="fr-FR" sz="20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676400" y="260648"/>
            <a:ext cx="7467600" cy="4873752"/>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4400" b="1" i="0" u="none" strike="noStrike" kern="1200" cap="none" spc="0" normalizeH="0" baseline="0" noProof="0" dirty="0" smtClean="0">
                <a:ln>
                  <a:noFill/>
                </a:ln>
                <a:solidFill>
                  <a:schemeClr val="tx2"/>
                </a:solidFill>
                <a:effectLst/>
                <a:uLnTx/>
                <a:uFillTx/>
                <a:latin typeface="+mn-lt"/>
                <a:ea typeface="+mn-ea"/>
                <a:cs typeface="+mn-cs"/>
              </a:rPr>
              <a:t>SOCIO-DEMOGRAPHIE</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4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fr-FR" sz="2000" b="1" dirty="0">
                <a:solidFill>
                  <a:schemeClr val="tx2"/>
                </a:solidFill>
              </a:rPr>
              <a:t>	</a:t>
            </a:r>
            <a:r>
              <a:rPr lang="fr-FR" sz="2000" b="1" dirty="0" smtClean="0">
                <a:solidFill>
                  <a:schemeClr val="tx2"/>
                </a:solidFill>
              </a:rPr>
              <a:t>SCENARIO</a:t>
            </a: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fr-FR" sz="2000" b="1" i="0" u="none" strike="noStrike" kern="1200" cap="none" spc="0" normalizeH="0" baseline="0" noProof="0" dirty="0" smtClean="0">
                <a:ln>
                  <a:noFill/>
                </a:ln>
                <a:solidFill>
                  <a:schemeClr val="tx2"/>
                </a:solidFill>
                <a:effectLst/>
                <a:uLnTx/>
                <a:uFillTx/>
                <a:latin typeface="+mn-lt"/>
                <a:ea typeface="+mn-ea"/>
                <a:cs typeface="+mn-cs"/>
              </a:rPr>
              <a:t>	</a:t>
            </a:r>
            <a:endParaRPr kumimoji="0" lang="fr-FR" sz="20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6763" y="723900"/>
            <a:ext cx="7610475" cy="5410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683567" y="836711"/>
          <a:ext cx="7632848" cy="4824540"/>
        </p:xfrm>
        <a:graphic>
          <a:graphicData uri="http://schemas.openxmlformats.org/drawingml/2006/table">
            <a:tbl>
              <a:tblPr/>
              <a:tblGrid>
                <a:gridCol w="3284822"/>
                <a:gridCol w="1412315"/>
                <a:gridCol w="1253628"/>
                <a:gridCol w="1682083"/>
              </a:tblGrid>
              <a:tr h="689220">
                <a:tc>
                  <a:txBody>
                    <a:bodyPr/>
                    <a:lstStyle/>
                    <a:p>
                      <a:pPr algn="l" fontAlgn="b"/>
                      <a:r>
                        <a:rPr lang="fr-FR"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Valeur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Variation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Variation annuelle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220">
                <a:tc>
                  <a:txBody>
                    <a:bodyPr/>
                    <a:lstStyle/>
                    <a:p>
                      <a:pPr algn="l" fontAlgn="b"/>
                      <a:r>
                        <a:rPr lang="fr-FR" sz="1400" b="0" i="0" u="none" strike="noStrike">
                          <a:solidFill>
                            <a:srgbClr val="000000"/>
                          </a:solidFill>
                          <a:latin typeface="Calibri"/>
                        </a:rPr>
                        <a:t>Population en 1982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92"/>
                    </a:solidFill>
                  </a:tcPr>
                </a:tc>
                <a:tc>
                  <a:txBody>
                    <a:bodyPr/>
                    <a:lstStyle/>
                    <a:p>
                      <a:pPr algn="ctr" fontAlgn="b"/>
                      <a:r>
                        <a:rPr lang="fr-FR"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220">
                <a:tc>
                  <a:txBody>
                    <a:bodyPr/>
                    <a:lstStyle/>
                    <a:p>
                      <a:pPr algn="l" fontAlgn="b"/>
                      <a:r>
                        <a:rPr lang="fr-FR" sz="1400" b="0" i="0" u="none" strike="noStrike">
                          <a:solidFill>
                            <a:srgbClr val="000000"/>
                          </a:solidFill>
                          <a:latin typeface="Calibri"/>
                        </a:rPr>
                        <a:t>Population en 1990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92"/>
                    </a:solidFill>
                  </a:tcPr>
                </a:tc>
                <a:tc>
                  <a:txBody>
                    <a:bodyPr/>
                    <a:lstStyle/>
                    <a:p>
                      <a:pPr algn="ctr" fontAlgn="b"/>
                      <a:r>
                        <a:rPr lang="fr-FR" sz="1400" b="1" i="0" u="none" strike="noStrike" dirty="0">
                          <a:solidFill>
                            <a:srgbClr val="FF0000"/>
                          </a:solidFill>
                          <a:latin typeface="Calibri"/>
                        </a:rPr>
                        <a:t>-10,24%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FF0000"/>
                          </a:solidFill>
                          <a:latin typeface="Calibri"/>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220">
                <a:tc>
                  <a:txBody>
                    <a:bodyPr/>
                    <a:lstStyle/>
                    <a:p>
                      <a:pPr algn="l" fontAlgn="b"/>
                      <a:r>
                        <a:rPr lang="fr-FR" sz="1400" b="0" i="0" u="none" strike="noStrike">
                          <a:solidFill>
                            <a:srgbClr val="000000"/>
                          </a:solidFill>
                          <a:latin typeface="Calibri"/>
                        </a:rPr>
                        <a:t>Population en 1999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92"/>
                    </a:solidFill>
                  </a:tcPr>
                </a:tc>
                <a:tc>
                  <a:txBody>
                    <a:bodyPr/>
                    <a:lstStyle/>
                    <a:p>
                      <a:pPr algn="ctr" fontAlgn="b"/>
                      <a:r>
                        <a:rPr lang="fr-FR" sz="1400" b="1" i="0" u="none" strike="noStrike" dirty="0">
                          <a:solidFill>
                            <a:srgbClr val="00B0F0"/>
                          </a:solidFill>
                          <a:latin typeface="Calibri"/>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B0F0"/>
                          </a:solidFill>
                          <a:latin typeface="Calibri"/>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220">
                <a:tc>
                  <a:txBody>
                    <a:bodyPr/>
                    <a:lstStyle/>
                    <a:p>
                      <a:pPr algn="l" fontAlgn="b"/>
                      <a:r>
                        <a:rPr lang="fr-FR" sz="1400" b="0" i="0" u="none" strike="noStrike">
                          <a:solidFill>
                            <a:srgbClr val="000000"/>
                          </a:solidFill>
                          <a:latin typeface="Calibri"/>
                        </a:rPr>
                        <a:t>Population en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92"/>
                    </a:solidFill>
                  </a:tcPr>
                </a:tc>
                <a:tc>
                  <a:txBody>
                    <a:bodyPr/>
                    <a:lstStyle/>
                    <a:p>
                      <a:pPr algn="ctr" fontAlgn="b"/>
                      <a:r>
                        <a:rPr lang="fr-FR" sz="1400" b="1" i="0" u="none" strike="noStrike" dirty="0">
                          <a:solidFill>
                            <a:srgbClr val="FF0000"/>
                          </a:solidFill>
                          <a:latin typeface="Calibri"/>
                        </a:rPr>
                        <a:t>-9,55%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FF0000"/>
                          </a:solidFill>
                          <a:latin typeface="Calibri"/>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220">
                <a:tc>
                  <a:txBody>
                    <a:bodyPr/>
                    <a:lstStyle/>
                    <a:p>
                      <a:pPr algn="l" fontAlgn="b"/>
                      <a:r>
                        <a:rPr lang="fr-FR" sz="1400" b="0" i="0" u="none" strike="noStrike">
                          <a:solidFill>
                            <a:srgbClr val="000000"/>
                          </a:solidFill>
                          <a:latin typeface="Calibri"/>
                        </a:rPr>
                        <a:t>Population en 2030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92"/>
                    </a:solidFill>
                  </a:tcPr>
                </a:tc>
                <a:tc>
                  <a:txBody>
                    <a:bodyPr/>
                    <a:lstStyle/>
                    <a:p>
                      <a:pPr algn="ctr" fontAlgn="b"/>
                      <a:r>
                        <a:rPr lang="fr-FR" sz="1400" b="1" i="0" u="none" strike="noStrike" dirty="0">
                          <a:solidFill>
                            <a:srgbClr val="00B0F0"/>
                          </a:solidFill>
                          <a:latin typeface="Calibri"/>
                        </a:rPr>
                        <a:t>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B0F0"/>
                          </a:solidFill>
                          <a:latin typeface="Calibri"/>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220">
                <a:tc>
                  <a:txBody>
                    <a:bodyPr/>
                    <a:lstStyle/>
                    <a:p>
                      <a:pPr algn="l" fontAlgn="b"/>
                      <a:r>
                        <a:rPr lang="fr-FR" sz="1400" b="0" i="0" u="none" strike="noStrike">
                          <a:solidFill>
                            <a:srgbClr val="000000"/>
                          </a:solidFill>
                          <a:latin typeface="Calibri"/>
                        </a:rPr>
                        <a:t>Valeur moyenne annuelle de 1982 à 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FF0000"/>
                          </a:solidFill>
                          <a:latin typeface="Calibri"/>
                        </a:rPr>
                        <a:t>-0,62%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43608" y="0"/>
            <a:ext cx="6993068"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HYPOTHESES D’AMENAGEMENT ET PERSPECTIVES D’EVOLUTION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1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Stabilisation du phénomène de desserrement entre 2015 et 2030</a:t>
            </a: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200" b="1" u="sng" dirty="0" smtClean="0">
              <a:latin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fr-FR" sz="1400" i="0" strike="noStrike" cap="none" normalizeH="0" baseline="0" dirty="0" smtClean="0">
                <a:ln>
                  <a:noFill/>
                </a:ln>
                <a:solidFill>
                  <a:schemeClr val="tx1"/>
                </a:solidFill>
                <a:effectLst/>
                <a:latin typeface="Calibri" pitchFamily="34" charset="0"/>
                <a:cs typeface="Arial" pitchFamily="34" charset="0"/>
              </a:rPr>
              <a:t>2.25 </a:t>
            </a:r>
            <a:r>
              <a:rPr kumimoji="0" lang="fr-FR" sz="1400" i="0" strike="noStrike" cap="none" normalizeH="0" baseline="0" dirty="0" smtClean="0">
                <a:ln>
                  <a:noFill/>
                </a:ln>
                <a:solidFill>
                  <a:schemeClr val="tx1"/>
                </a:solidFill>
                <a:effectLst/>
                <a:latin typeface="Calibri" pitchFamily="34" charset="0"/>
                <a:cs typeface="Arial" pitchFamily="34" charset="0"/>
              </a:rPr>
              <a:t>en</a:t>
            </a:r>
            <a:r>
              <a:rPr kumimoji="0" lang="fr-FR" sz="1400" i="0" strike="noStrike" cap="none" normalizeH="0" dirty="0" smtClean="0">
                <a:ln>
                  <a:noFill/>
                </a:ln>
                <a:solidFill>
                  <a:schemeClr val="tx1"/>
                </a:solidFill>
                <a:effectLst/>
                <a:latin typeface="Calibri" pitchFamily="34" charset="0"/>
                <a:cs typeface="Arial" pitchFamily="34" charset="0"/>
              </a:rPr>
              <a:t> </a:t>
            </a:r>
            <a:r>
              <a:rPr kumimoji="0" lang="fr-FR" sz="1400" i="0" strike="noStrike" cap="none" normalizeH="0" dirty="0" smtClean="0">
                <a:ln>
                  <a:noFill/>
                </a:ln>
                <a:solidFill>
                  <a:schemeClr val="tx1"/>
                </a:solidFill>
                <a:effectLst/>
                <a:latin typeface="Calibri" pitchFamily="34" charset="0"/>
                <a:cs typeface="Arial" pitchFamily="34" charset="0"/>
              </a:rPr>
              <a:t>2013 </a:t>
            </a:r>
            <a:r>
              <a:rPr kumimoji="0" lang="fr-FR" sz="1400" i="0" strike="noStrike" cap="none" normalizeH="0" dirty="0" smtClean="0">
                <a:ln>
                  <a:noFill/>
                </a:ln>
                <a:solidFill>
                  <a:schemeClr val="tx1"/>
                </a:solidFill>
                <a:effectLst/>
                <a:latin typeface="Calibri" pitchFamily="34" charset="0"/>
                <a:cs typeface="Arial" pitchFamily="34" charset="0"/>
              </a:rPr>
              <a:t>contre 2.8 en 1982</a:t>
            </a:r>
          </a:p>
          <a:p>
            <a:pPr marL="0" marR="0" lvl="0" indent="0" defTabSz="914400" rtl="0" eaLnBrk="0" fontAlgn="base" latinLnBrk="0" hangingPunct="0">
              <a:lnSpc>
                <a:spcPct val="100000"/>
              </a:lnSpc>
              <a:spcBef>
                <a:spcPct val="0"/>
              </a:spcBef>
              <a:spcAft>
                <a:spcPct val="0"/>
              </a:spcAft>
              <a:buClrTx/>
              <a:buSzTx/>
              <a:tabLst/>
            </a:pPr>
            <a:endParaRPr lang="fr-FR" sz="1400" baseline="0" dirty="0" smtClean="0">
              <a:latin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fr-FR" sz="1400" i="0" strike="noStrike" cap="none" normalizeH="0" dirty="0" smtClean="0">
                <a:ln>
                  <a:noFill/>
                </a:ln>
                <a:solidFill>
                  <a:schemeClr val="tx1"/>
                </a:solidFill>
                <a:effectLst/>
                <a:latin typeface="Calibri" pitchFamily="34" charset="0"/>
                <a:cs typeface="Arial" pitchFamily="34" charset="0"/>
              </a:rPr>
              <a:t>Il est de 2.29 au niveau national et 2.25 au niveau départemental</a:t>
            </a:r>
            <a:endParaRPr kumimoji="0" lang="fr-FR" sz="1400" i="0"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107504" y="1844824"/>
            <a:ext cx="8856984" cy="369332"/>
          </a:xfrm>
          <a:prstGeom prst="rect">
            <a:avLst/>
          </a:prstGeom>
          <a:noFill/>
        </p:spPr>
        <p:txBody>
          <a:bodyPr wrap="square" rtlCol="0">
            <a:spAutoFit/>
          </a:bodyPr>
          <a:lstStyle/>
          <a:p>
            <a:endParaRPr lang="fr-FR" dirty="0"/>
          </a:p>
        </p:txBody>
      </p:sp>
      <p:sp>
        <p:nvSpPr>
          <p:cNvPr id="23554" name="Rectangle 2"/>
          <p:cNvSpPr>
            <a:spLocks noChangeArrowheads="1"/>
          </p:cNvSpPr>
          <p:nvPr/>
        </p:nvSpPr>
        <p:spPr bwMode="auto">
          <a:xfrm>
            <a:off x="1043608" y="3212976"/>
            <a:ext cx="698477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 taux d’occupation diminue pour atteindre 2.15 habitants par logements en 2030</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758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(population des résidences principales en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2013)/</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2.15=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353</a:t>
            </a:r>
            <a:endPar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353- 336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(résidences principales en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2013)=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17</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Logiquement, 17 résidences principales sont nécessaires à l’horizon 2030 pour répondre aux besoins issus du phénomène de desserrement.</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043608" y="0"/>
            <a:ext cx="698477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HYPOTHESES D’AMENAGEMENT ET PERSPECTIVES D’EVOLUTION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fr-FR" sz="1400" b="1" u="sng" dirty="0" smtClean="0">
                <a:latin typeface="Calibri" pitchFamily="34" charset="0"/>
                <a:ea typeface="Times New Roman" pitchFamily="18" charset="0"/>
                <a:cs typeface="Arial" pitchFamily="34" charset="0"/>
              </a:rPr>
              <a:t>Résidences secondaires</a:t>
            </a: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fr-FR" sz="1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lvl="0" algn="just" eaLnBrk="0" fontAlgn="base" hangingPunct="0">
              <a:spcBef>
                <a:spcPct val="0"/>
              </a:spcBef>
              <a:spcAft>
                <a:spcPct val="0"/>
              </a:spcAft>
            </a:pPr>
            <a:r>
              <a:rPr lang="fr-FR" sz="1400" dirty="0" smtClean="0">
                <a:latin typeface="Calibri" pitchFamily="34" charset="0"/>
                <a:ea typeface="Times New Roman" pitchFamily="18" charset="0"/>
                <a:cs typeface="Arial" pitchFamily="34" charset="0"/>
              </a:rPr>
              <a:t>Bien qu’ayant connu une légère diminution, force est de constater que le nombre de résidences secondaires est resté stable depuis 1982. (30 en 1982, </a:t>
            </a:r>
            <a:r>
              <a:rPr lang="fr-FR" sz="1400" dirty="0" smtClean="0">
                <a:latin typeface="Calibri" pitchFamily="34" charset="0"/>
                <a:ea typeface="Times New Roman" pitchFamily="18" charset="0"/>
                <a:cs typeface="Arial" pitchFamily="34" charset="0"/>
              </a:rPr>
              <a:t>23 </a:t>
            </a:r>
            <a:r>
              <a:rPr lang="fr-FR" sz="1400" dirty="0" smtClean="0">
                <a:latin typeface="Calibri" pitchFamily="34" charset="0"/>
                <a:ea typeface="Times New Roman" pitchFamily="18" charset="0"/>
                <a:cs typeface="Arial" pitchFamily="34" charset="0"/>
              </a:rPr>
              <a:t>en </a:t>
            </a:r>
            <a:r>
              <a:rPr lang="fr-FR" sz="1400" dirty="0" smtClean="0">
                <a:latin typeface="Calibri" pitchFamily="34" charset="0"/>
                <a:ea typeface="Times New Roman" pitchFamily="18" charset="0"/>
                <a:cs typeface="Arial" pitchFamily="34" charset="0"/>
              </a:rPr>
              <a:t>2013)</a:t>
            </a:r>
            <a:endParaRPr lang="fr-FR" sz="1400" dirty="0" smtClean="0">
              <a:latin typeface="Calibri" pitchFamily="34" charset="0"/>
              <a:ea typeface="Times New Roman" pitchFamily="18" charset="0"/>
              <a:cs typeface="Arial" pitchFamily="34" charset="0"/>
            </a:endParaRPr>
          </a:p>
          <a:p>
            <a:pPr lvl="0" algn="just" eaLnBrk="0" fontAlgn="base" hangingPunct="0">
              <a:spcBef>
                <a:spcPct val="0"/>
              </a:spcBef>
              <a:spcAft>
                <a:spcPct val="0"/>
              </a:spcAft>
            </a:pPr>
            <a:endParaRPr lang="fr-FR" sz="1400" dirty="0" smtClean="0">
              <a:latin typeface="Calibri" pitchFamily="34" charset="0"/>
              <a:cs typeface="Arial" pitchFamily="34" charset="0"/>
            </a:endParaRPr>
          </a:p>
          <a:p>
            <a:pPr lvl="0" algn="just" eaLnBrk="0" fontAlgn="base" hangingPunct="0">
              <a:spcBef>
                <a:spcPct val="0"/>
              </a:spcBef>
              <a:spcAft>
                <a:spcPct val="0"/>
              </a:spcAft>
            </a:pPr>
            <a:endParaRPr lang="fr-FR" sz="800" dirty="0" smtClean="0">
              <a:latin typeface="Arial" pitchFamily="34" charset="0"/>
              <a:cs typeface="Arial" pitchFamily="34" charset="0"/>
            </a:endParaRPr>
          </a:p>
          <a:p>
            <a:pPr lvl="0" algn="just" eaLnBrk="0" fontAlgn="base" hangingPunct="0">
              <a:spcBef>
                <a:spcPct val="0"/>
              </a:spcBef>
              <a:spcAft>
                <a:spcPct val="0"/>
              </a:spcAft>
            </a:pPr>
            <a:r>
              <a:rPr lang="fr-FR" sz="1400" dirty="0" smtClean="0">
                <a:latin typeface="Calibri" pitchFamily="34" charset="0"/>
                <a:ea typeface="Times New Roman" pitchFamily="18" charset="0"/>
                <a:cs typeface="Arial" pitchFamily="34" charset="0"/>
              </a:rPr>
              <a:t>Il existe une demande effective sur le secteur étant donné que ce parc représente </a:t>
            </a:r>
            <a:r>
              <a:rPr lang="fr-FR" sz="1400" dirty="0" smtClean="0">
                <a:latin typeface="Calibri" pitchFamily="34" charset="0"/>
                <a:ea typeface="Times New Roman" pitchFamily="18" charset="0"/>
                <a:cs typeface="Arial" pitchFamily="34" charset="0"/>
              </a:rPr>
              <a:t>6% </a:t>
            </a:r>
            <a:r>
              <a:rPr lang="fr-FR" sz="1400" dirty="0" smtClean="0">
                <a:latin typeface="Calibri" pitchFamily="34" charset="0"/>
                <a:ea typeface="Times New Roman" pitchFamily="18" charset="0"/>
                <a:cs typeface="Arial" pitchFamily="34" charset="0"/>
              </a:rPr>
              <a:t>des logements présents sur la commune. (étangs, proximité de Paris et d’une gare…)</a:t>
            </a:r>
          </a:p>
          <a:p>
            <a:pPr lvl="0" algn="just" eaLnBrk="0" fontAlgn="base" hangingPunct="0">
              <a:spcBef>
                <a:spcPct val="0"/>
              </a:spcBef>
              <a:spcAft>
                <a:spcPct val="0"/>
              </a:spcAft>
            </a:pPr>
            <a:endParaRPr lang="fr-FR" sz="1400" dirty="0" smtClean="0">
              <a:latin typeface="Calibri" pitchFamily="34" charset="0"/>
              <a:ea typeface="Times New Roman" pitchFamily="18" charset="0"/>
              <a:cs typeface="Arial" pitchFamily="34" charset="0"/>
            </a:endParaRPr>
          </a:p>
          <a:p>
            <a:pPr lvl="0" algn="just" eaLnBrk="0" fontAlgn="base" hangingPunct="0">
              <a:spcBef>
                <a:spcPct val="0"/>
              </a:spcBef>
              <a:spcAft>
                <a:spcPct val="0"/>
              </a:spcAft>
            </a:pPr>
            <a:r>
              <a:rPr lang="fr-FR" sz="1400" dirty="0" smtClean="0">
                <a:latin typeface="Calibri" pitchFamily="34" charset="0"/>
                <a:ea typeface="Times New Roman" pitchFamily="18" charset="0"/>
                <a:cs typeface="Arial" pitchFamily="34" charset="0"/>
              </a:rPr>
              <a:t>Nous nous baserons donc sur l’hypothèse d’un maintien du nombre actuel de résidences secondaires, ce qui ne dégagera de fait aucun nouveau logement.</a:t>
            </a:r>
            <a:endParaRPr lang="fr-FR" sz="24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fr-FR" sz="1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200" b="1" u="sng" dirty="0" smtClean="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43608" y="0"/>
            <a:ext cx="6984777"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HYPOTHESES D’AMENAGEMENT ET PERSPECTIVES D’EVOLUTION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fr-FR" sz="1400" b="1" u="sng" dirty="0" smtClean="0">
                <a:latin typeface="Calibri" pitchFamily="34" charset="0"/>
                <a:ea typeface="Times New Roman" pitchFamily="18" charset="0"/>
                <a:cs typeface="Arial" pitchFamily="34" charset="0"/>
              </a:rPr>
              <a:t>Arrivée d’une nouvelle population,</a:t>
            </a: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a:p>
            <a:pPr algn="just" eaLnBrk="0" fontAlgn="base" hangingPunct="0">
              <a:spcBef>
                <a:spcPct val="0"/>
              </a:spcBef>
              <a:spcAft>
                <a:spcPct val="0"/>
              </a:spcAft>
            </a:pPr>
            <a:r>
              <a:rPr lang="fr-FR" sz="1400" dirty="0" smtClean="0">
                <a:latin typeface="Calibri" pitchFamily="34" charset="0"/>
                <a:ea typeface="Times New Roman" pitchFamily="18" charset="0"/>
                <a:cs typeface="Arial" pitchFamily="34" charset="0"/>
              </a:rPr>
              <a:t>Il est nécessaire de rajouter à ces chiffres l’arrivée de </a:t>
            </a:r>
            <a:r>
              <a:rPr lang="fr-FR" sz="1400" b="1" dirty="0" smtClean="0">
                <a:latin typeface="Calibri" pitchFamily="34" charset="0"/>
                <a:ea typeface="Times New Roman" pitchFamily="18" charset="0"/>
                <a:cs typeface="Arial" pitchFamily="34" charset="0"/>
              </a:rPr>
              <a:t>42 nouveaux habitants </a:t>
            </a:r>
            <a:r>
              <a:rPr lang="fr-FR" sz="1400" dirty="0" smtClean="0">
                <a:latin typeface="Calibri" pitchFamily="34" charset="0"/>
                <a:ea typeface="Times New Roman" pitchFamily="18" charset="0"/>
                <a:cs typeface="Arial" pitchFamily="34" charset="0"/>
              </a:rPr>
              <a:t>si la commune se fixe comme objectif </a:t>
            </a:r>
            <a:r>
              <a:rPr lang="fr-FR" sz="1400" b="1" dirty="0" smtClean="0">
                <a:latin typeface="Calibri" pitchFamily="34" charset="0"/>
                <a:ea typeface="Times New Roman" pitchFamily="18" charset="0"/>
                <a:cs typeface="Arial" pitchFamily="34" charset="0"/>
              </a:rPr>
              <a:t>800 </a:t>
            </a:r>
            <a:r>
              <a:rPr lang="fr-FR" sz="1400" b="1" dirty="0" smtClean="0">
                <a:latin typeface="Calibri" pitchFamily="34" charset="0"/>
                <a:ea typeface="Times New Roman" pitchFamily="18" charset="0"/>
                <a:cs typeface="Arial" pitchFamily="34" charset="0"/>
              </a:rPr>
              <a:t>administrés à l’horizon 2030 </a:t>
            </a:r>
            <a:r>
              <a:rPr lang="fr-FR" sz="1400" dirty="0" smtClean="0">
                <a:latin typeface="Calibri" pitchFamily="34" charset="0"/>
                <a:ea typeface="Times New Roman" pitchFamily="18" charset="0"/>
                <a:cs typeface="Arial" pitchFamily="34" charset="0"/>
              </a:rPr>
              <a:t>(chiffres INSEE retenus : population légale du recensement </a:t>
            </a:r>
            <a:r>
              <a:rPr lang="fr-FR" sz="1400" dirty="0" smtClean="0">
                <a:latin typeface="Calibri" pitchFamily="34" charset="0"/>
                <a:ea typeface="Times New Roman" pitchFamily="18" charset="0"/>
                <a:cs typeface="Arial" pitchFamily="34" charset="0"/>
              </a:rPr>
              <a:t>2013).</a:t>
            </a:r>
            <a:endParaRPr lang="fr-FR" sz="1400" dirty="0" smtClean="0">
              <a:latin typeface="Calibri" pitchFamily="34" charset="0"/>
              <a:ea typeface="Times New Roman" pitchFamily="18" charset="0"/>
              <a:cs typeface="Arial" pitchFamily="34" charset="0"/>
            </a:endParaRPr>
          </a:p>
          <a:p>
            <a:pPr lvl="0" algn="just" eaLnBrk="0" fontAlgn="base" hangingPunct="0">
              <a:spcBef>
                <a:spcPct val="0"/>
              </a:spcBef>
              <a:spcAft>
                <a:spcPct val="0"/>
              </a:spcAft>
            </a:pPr>
            <a:endParaRPr lang="fr-FR" sz="1400" dirty="0" smtClean="0">
              <a:latin typeface="Calibri" pitchFamily="34" charset="0"/>
              <a:cs typeface="Arial" pitchFamily="34" charset="0"/>
            </a:endParaRPr>
          </a:p>
          <a:p>
            <a:pPr lvl="0" algn="just" eaLnBrk="0" fontAlgn="base" hangingPunct="0">
              <a:spcBef>
                <a:spcPct val="0"/>
              </a:spcBef>
              <a:spcAft>
                <a:spcPct val="0"/>
              </a:spcAft>
            </a:pPr>
            <a:endParaRPr lang="fr-FR" sz="1400" b="1" dirty="0" smtClean="0">
              <a:latin typeface="Calibri" pitchFamily="34" charset="0"/>
              <a:cs typeface="Arial" pitchFamily="34" charset="0"/>
            </a:endParaRPr>
          </a:p>
          <a:p>
            <a:r>
              <a:rPr lang="fr-FR" sz="1400" dirty="0" smtClean="0">
                <a:latin typeface="Calibri" pitchFamily="34" charset="0"/>
                <a:ea typeface="Times New Roman" pitchFamily="18" charset="0"/>
                <a:cs typeface="Arial" pitchFamily="34" charset="0"/>
              </a:rPr>
              <a:t>( </a:t>
            </a:r>
            <a:r>
              <a:rPr lang="fr-FR" sz="1400" dirty="0" smtClean="0">
                <a:latin typeface="Calibri" pitchFamily="34" charset="0"/>
                <a:ea typeface="Times New Roman" pitchFamily="18" charset="0"/>
                <a:cs typeface="Arial" pitchFamily="34" charset="0"/>
              </a:rPr>
              <a:t>800 </a:t>
            </a:r>
            <a:r>
              <a:rPr lang="fr-FR" sz="1400" dirty="0" smtClean="0">
                <a:latin typeface="Calibri" pitchFamily="34" charset="0"/>
                <a:ea typeface="Times New Roman" pitchFamily="18" charset="0"/>
                <a:cs typeface="Arial" pitchFamily="34" charset="0"/>
              </a:rPr>
              <a:t>population </a:t>
            </a:r>
            <a:r>
              <a:rPr lang="fr-FR" sz="1400" dirty="0" smtClean="0">
                <a:latin typeface="Calibri" pitchFamily="34" charset="0"/>
                <a:ea typeface="Times New Roman" pitchFamily="18" charset="0"/>
                <a:cs typeface="Arial" pitchFamily="34" charset="0"/>
              </a:rPr>
              <a:t>2030 </a:t>
            </a:r>
            <a:r>
              <a:rPr lang="fr-FR" sz="1400" dirty="0" smtClean="0">
                <a:latin typeface="Calibri" pitchFamily="34" charset="0"/>
                <a:ea typeface="Times New Roman" pitchFamily="18" charset="0"/>
                <a:cs typeface="Arial" pitchFamily="34" charset="0"/>
              </a:rPr>
              <a:t>– </a:t>
            </a:r>
            <a:r>
              <a:rPr lang="fr-FR" sz="1400" dirty="0" smtClean="0">
                <a:latin typeface="Calibri" pitchFamily="34" charset="0"/>
                <a:ea typeface="Times New Roman" pitchFamily="18" charset="0"/>
                <a:cs typeface="Arial" pitchFamily="34" charset="0"/>
              </a:rPr>
              <a:t>758 </a:t>
            </a:r>
            <a:r>
              <a:rPr lang="fr-FR" sz="1400" dirty="0" smtClean="0">
                <a:latin typeface="Calibri" pitchFamily="34" charset="0"/>
                <a:ea typeface="Times New Roman" pitchFamily="18" charset="0"/>
                <a:cs typeface="Arial" pitchFamily="34" charset="0"/>
              </a:rPr>
              <a:t>population </a:t>
            </a:r>
            <a:r>
              <a:rPr lang="fr-FR" sz="1400" dirty="0" smtClean="0">
                <a:latin typeface="Calibri" pitchFamily="34" charset="0"/>
                <a:ea typeface="Times New Roman" pitchFamily="18" charset="0"/>
                <a:cs typeface="Arial" pitchFamily="34" charset="0"/>
              </a:rPr>
              <a:t>2013 </a:t>
            </a:r>
            <a:r>
              <a:rPr lang="fr-FR" sz="1400" dirty="0" smtClean="0">
                <a:latin typeface="Calibri" pitchFamily="34" charset="0"/>
                <a:ea typeface="Times New Roman" pitchFamily="18" charset="0"/>
                <a:cs typeface="Arial" pitchFamily="34" charset="0"/>
              </a:rPr>
              <a:t>= 42)</a:t>
            </a:r>
          </a:p>
          <a:p>
            <a:endParaRPr lang="fr-FR" sz="1400" dirty="0" smtClean="0">
              <a:latin typeface="Calibri" pitchFamily="34" charset="0"/>
              <a:ea typeface="Times New Roman" pitchFamily="18" charset="0"/>
              <a:cs typeface="Arial" pitchFamily="34" charset="0"/>
            </a:endParaRPr>
          </a:p>
          <a:p>
            <a:r>
              <a:rPr lang="fr-FR" sz="1400" dirty="0" smtClean="0">
                <a:latin typeface="Calibri" pitchFamily="34" charset="0"/>
                <a:ea typeface="Times New Roman" pitchFamily="18" charset="0"/>
                <a:cs typeface="Arial" pitchFamily="34" charset="0"/>
              </a:rPr>
              <a:t>Avec un nombre d’occupants par résidence principale de 2.15 :</a:t>
            </a:r>
          </a:p>
          <a:p>
            <a:endParaRPr lang="fr-FR" sz="1400" b="1" dirty="0" smtClean="0">
              <a:latin typeface="Calibri" pitchFamily="34" charset="0"/>
              <a:ea typeface="Times New Roman" pitchFamily="18" charset="0"/>
              <a:cs typeface="Arial" pitchFamily="34" charset="0"/>
            </a:endParaRPr>
          </a:p>
          <a:p>
            <a:r>
              <a:rPr lang="fr-FR" sz="1400" b="1" dirty="0" smtClean="0">
                <a:latin typeface="Calibri" pitchFamily="34" charset="0"/>
                <a:ea typeface="Times New Roman" pitchFamily="18" charset="0"/>
                <a:cs typeface="Arial" pitchFamily="34" charset="0"/>
              </a:rPr>
              <a:t>42/2.15 = 20 logements</a:t>
            </a:r>
          </a:p>
          <a:p>
            <a:endParaRPr lang="fr-FR" sz="1400" dirty="0" smtClean="0">
              <a:latin typeface="Calibri" pitchFamily="34" charset="0"/>
              <a:ea typeface="Times New Roman" pitchFamily="18" charset="0"/>
              <a:cs typeface="Arial" pitchFamily="34" charset="0"/>
            </a:endParaRPr>
          </a:p>
          <a:p>
            <a:pPr lvl="0" algn="just" eaLnBrk="0" fontAlgn="base" hangingPunct="0">
              <a:spcBef>
                <a:spcPct val="0"/>
              </a:spcBef>
              <a:spcAft>
                <a:spcPct val="0"/>
              </a:spcAft>
            </a:pPr>
            <a:endParaRPr lang="fr-FR" sz="8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fr-FR" sz="1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200" b="1" u="sng" dirty="0" smtClean="0">
              <a:latin typeface="Calibri"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43608" y="-107722"/>
            <a:ext cx="6984777"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HYPOTHESES D’AMENAGEMENT ET PERSPECTIVES D’EVOLUTION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fr-FR" sz="1400" b="1" u="sng" dirty="0" smtClean="0">
                <a:latin typeface="Calibri" pitchFamily="34" charset="0"/>
                <a:ea typeface="Times New Roman" pitchFamily="18" charset="0"/>
                <a:cs typeface="Arial" pitchFamily="34" charset="0"/>
              </a:rPr>
              <a:t>Logements vacants</a:t>
            </a: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400" b="1" u="sng" dirty="0" smtClean="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a:p>
            <a:r>
              <a:rPr lang="fr-FR" sz="1400" dirty="0" smtClean="0">
                <a:latin typeface="Calibri" pitchFamily="34" charset="0"/>
                <a:ea typeface="Times New Roman" pitchFamily="18" charset="0"/>
                <a:cs typeface="Arial" pitchFamily="34" charset="0"/>
              </a:rPr>
              <a:t>Avec une valeur de </a:t>
            </a:r>
            <a:r>
              <a:rPr lang="fr-FR" sz="1400" dirty="0" smtClean="0">
                <a:latin typeface="Calibri" pitchFamily="34" charset="0"/>
                <a:ea typeface="Times New Roman" pitchFamily="18" charset="0"/>
                <a:cs typeface="Arial" pitchFamily="34" charset="0"/>
              </a:rPr>
              <a:t>9.2 </a:t>
            </a:r>
            <a:r>
              <a:rPr lang="fr-FR" sz="1400" dirty="0" smtClean="0">
                <a:latin typeface="Calibri" pitchFamily="34" charset="0"/>
                <a:ea typeface="Times New Roman" pitchFamily="18" charset="0"/>
                <a:cs typeface="Arial" pitchFamily="34" charset="0"/>
              </a:rPr>
              <a:t>% </a:t>
            </a:r>
            <a:r>
              <a:rPr lang="fr-FR" sz="1400" dirty="0" smtClean="0">
                <a:latin typeface="Calibri" pitchFamily="34" charset="0"/>
                <a:ea typeface="Times New Roman" pitchFamily="18" charset="0"/>
                <a:cs typeface="Arial" pitchFamily="34" charset="0"/>
              </a:rPr>
              <a:t>du parc total en 2011, le pourcentage de logements vacants est assez important et bien au-dessus de la valeur idéale estimée qui s’établit aux alentours de 6%.</a:t>
            </a:r>
          </a:p>
          <a:p>
            <a:endParaRPr lang="fr-FR" sz="1400" dirty="0" smtClean="0">
              <a:latin typeface="Calibri" pitchFamily="34" charset="0"/>
              <a:ea typeface="Times New Roman" pitchFamily="18" charset="0"/>
              <a:cs typeface="Arial" pitchFamily="34" charset="0"/>
            </a:endParaRPr>
          </a:p>
          <a:p>
            <a:r>
              <a:rPr lang="fr-FR" sz="1400" b="1" dirty="0" smtClean="0">
                <a:latin typeface="Calibri" pitchFamily="34" charset="0"/>
              </a:rPr>
              <a:t>On fait l’hypothèse suivante avec un </a:t>
            </a:r>
            <a:r>
              <a:rPr lang="fr-FR" sz="1400" b="1" u="sng" dirty="0" smtClean="0">
                <a:latin typeface="Calibri" pitchFamily="34" charset="0"/>
              </a:rPr>
              <a:t>nombre d’occupants par résidence principale de </a:t>
            </a:r>
            <a:r>
              <a:rPr lang="fr-FR" sz="1400" b="1" u="sng" dirty="0" smtClean="0">
                <a:latin typeface="Calibri" pitchFamily="34" charset="0"/>
              </a:rPr>
              <a:t>2.1</a:t>
            </a:r>
            <a:r>
              <a:rPr lang="fr-FR" sz="1400" b="1" dirty="0" smtClean="0">
                <a:latin typeface="Calibri" pitchFamily="34" charset="0"/>
              </a:rPr>
              <a:t>5</a:t>
            </a:r>
            <a:r>
              <a:rPr lang="fr-FR" sz="1400" b="1" dirty="0" smtClean="0">
                <a:latin typeface="Calibri" pitchFamily="34" charset="0"/>
              </a:rPr>
              <a:t>:</a:t>
            </a:r>
            <a:endParaRPr lang="fr-FR" sz="1400" b="1" dirty="0" smtClean="0">
              <a:latin typeface="Calibri" pitchFamily="34" charset="0"/>
            </a:endParaRPr>
          </a:p>
          <a:p>
            <a:endParaRPr lang="fr-FR" sz="1400" dirty="0" smtClean="0">
              <a:latin typeface="Calibri" pitchFamily="34" charset="0"/>
            </a:endParaRPr>
          </a:p>
          <a:p>
            <a:r>
              <a:rPr lang="fr-FR" sz="1400" dirty="0" smtClean="0">
                <a:latin typeface="Calibri" pitchFamily="34" charset="0"/>
              </a:rPr>
              <a:t>336 </a:t>
            </a:r>
            <a:r>
              <a:rPr lang="fr-FR" sz="1400" dirty="0" smtClean="0">
                <a:latin typeface="Calibri" pitchFamily="34" charset="0"/>
              </a:rPr>
              <a:t>(résidences principales en </a:t>
            </a:r>
            <a:r>
              <a:rPr lang="fr-FR" sz="1400" dirty="0" smtClean="0">
                <a:latin typeface="Calibri" pitchFamily="34" charset="0"/>
              </a:rPr>
              <a:t>2013) </a:t>
            </a:r>
            <a:r>
              <a:rPr lang="fr-FR" sz="1400" dirty="0" smtClean="0">
                <a:latin typeface="Calibri" pitchFamily="34" charset="0"/>
              </a:rPr>
              <a:t>+ 17(desserrement) + 20 (nouveaux arrivants) – 0 (résidence secondaire)= </a:t>
            </a:r>
            <a:r>
              <a:rPr lang="fr-FR" sz="1400" b="1" dirty="0" smtClean="0">
                <a:latin typeface="Calibri" pitchFamily="34" charset="0"/>
              </a:rPr>
              <a:t>373</a:t>
            </a:r>
            <a:endParaRPr lang="fr-FR" sz="1400" b="1" dirty="0" smtClean="0">
              <a:latin typeface="Calibri" pitchFamily="34" charset="0"/>
            </a:endParaRPr>
          </a:p>
          <a:p>
            <a:endParaRPr lang="fr-FR" sz="1400" dirty="0" smtClean="0">
              <a:latin typeface="Calibri" pitchFamily="34" charset="0"/>
            </a:endParaRPr>
          </a:p>
          <a:p>
            <a:r>
              <a:rPr lang="fr-FR" sz="1400" dirty="0" smtClean="0">
                <a:latin typeface="Calibri" pitchFamily="34" charset="0"/>
              </a:rPr>
              <a:t>Cependant, avec un taux de vacance théorique de 6%, les </a:t>
            </a:r>
            <a:r>
              <a:rPr lang="fr-FR" sz="1400" dirty="0" smtClean="0">
                <a:latin typeface="Calibri" pitchFamily="34" charset="0"/>
              </a:rPr>
              <a:t>373 </a:t>
            </a:r>
            <a:r>
              <a:rPr lang="fr-FR" sz="1400" dirty="0" smtClean="0">
                <a:latin typeface="Calibri" pitchFamily="34" charset="0"/>
              </a:rPr>
              <a:t>logements ne représentent que </a:t>
            </a:r>
            <a:r>
              <a:rPr lang="fr-FR" sz="1400" b="1" dirty="0" smtClean="0">
                <a:latin typeface="Calibri" pitchFamily="34" charset="0"/>
              </a:rPr>
              <a:t>94% </a:t>
            </a:r>
            <a:r>
              <a:rPr lang="fr-FR" sz="1400" dirty="0" smtClean="0">
                <a:latin typeface="Calibri" pitchFamily="34" charset="0"/>
              </a:rPr>
              <a:t>du parc total d’où :</a:t>
            </a:r>
          </a:p>
          <a:p>
            <a:endParaRPr lang="fr-FR" sz="1400" dirty="0" smtClean="0">
              <a:latin typeface="Calibri" pitchFamily="34" charset="0"/>
            </a:endParaRPr>
          </a:p>
          <a:p>
            <a:r>
              <a:rPr lang="fr-FR" sz="1400" dirty="0" smtClean="0">
                <a:latin typeface="Calibri" pitchFamily="34" charset="0"/>
              </a:rPr>
              <a:t>373 </a:t>
            </a:r>
            <a:r>
              <a:rPr lang="fr-FR" sz="1400" dirty="0" smtClean="0">
                <a:latin typeface="Calibri" pitchFamily="34" charset="0"/>
              </a:rPr>
              <a:t>/ 0.94= </a:t>
            </a:r>
            <a:r>
              <a:rPr lang="fr-FR" sz="1400" dirty="0" smtClean="0">
                <a:latin typeface="Calibri" pitchFamily="34" charset="0"/>
              </a:rPr>
              <a:t>397</a:t>
            </a:r>
            <a:r>
              <a:rPr lang="fr-FR" sz="1400" dirty="0" smtClean="0">
                <a:latin typeface="Calibri" pitchFamily="34" charset="0"/>
              </a:rPr>
              <a:t> </a:t>
            </a:r>
            <a:r>
              <a:rPr lang="fr-FR" sz="1400" dirty="0" smtClean="0">
                <a:latin typeface="Calibri" pitchFamily="34" charset="0"/>
              </a:rPr>
              <a:t>logements</a:t>
            </a:r>
          </a:p>
          <a:p>
            <a:r>
              <a:rPr lang="fr-FR" sz="1400" dirty="0" smtClean="0">
                <a:latin typeface="Calibri" pitchFamily="34" charset="0"/>
              </a:rPr>
              <a:t>397</a:t>
            </a:r>
            <a:r>
              <a:rPr lang="fr-FR" sz="1400" dirty="0" smtClean="0">
                <a:latin typeface="Calibri" pitchFamily="34" charset="0"/>
              </a:rPr>
              <a:t> </a:t>
            </a:r>
            <a:r>
              <a:rPr lang="fr-FR" sz="1400" dirty="0" smtClean="0">
                <a:latin typeface="Calibri" pitchFamily="34" charset="0"/>
              </a:rPr>
              <a:t>x 0.06= </a:t>
            </a:r>
            <a:r>
              <a:rPr lang="fr-FR" sz="1400" dirty="0" smtClean="0">
                <a:latin typeface="Calibri" pitchFamily="34" charset="0"/>
              </a:rPr>
              <a:t>24 </a:t>
            </a:r>
            <a:r>
              <a:rPr lang="fr-FR" sz="1400" dirty="0" smtClean="0">
                <a:latin typeface="Calibri" pitchFamily="34" charset="0"/>
              </a:rPr>
              <a:t>logements</a:t>
            </a:r>
          </a:p>
          <a:p>
            <a:r>
              <a:rPr lang="fr-FR" sz="1400" dirty="0" smtClean="0">
                <a:latin typeface="Calibri" pitchFamily="34" charset="0"/>
              </a:rPr>
              <a:t>24 </a:t>
            </a:r>
            <a:r>
              <a:rPr lang="fr-FR" sz="1400" dirty="0" smtClean="0">
                <a:latin typeface="Calibri" pitchFamily="34" charset="0"/>
              </a:rPr>
              <a:t>- </a:t>
            </a:r>
            <a:r>
              <a:rPr lang="fr-FR" sz="1400" dirty="0" smtClean="0">
                <a:latin typeface="Calibri" pitchFamily="34" charset="0"/>
              </a:rPr>
              <a:t>38 </a:t>
            </a:r>
            <a:r>
              <a:rPr lang="fr-FR" sz="1400" dirty="0" smtClean="0">
                <a:latin typeface="Calibri" pitchFamily="34" charset="0"/>
              </a:rPr>
              <a:t>(logements vacants en 2011) = -</a:t>
            </a:r>
            <a:r>
              <a:rPr lang="fr-FR" sz="1400" dirty="0" smtClean="0">
                <a:latin typeface="Calibri" pitchFamily="34" charset="0"/>
              </a:rPr>
              <a:t>12</a:t>
            </a:r>
            <a:endParaRPr lang="fr-FR" sz="1400" dirty="0" smtClean="0">
              <a:latin typeface="Calibri" pitchFamily="34" charset="0"/>
            </a:endParaRPr>
          </a:p>
          <a:p>
            <a:endParaRPr lang="fr-FR" sz="1400" dirty="0" smtClean="0">
              <a:latin typeface="Calibri" pitchFamily="34" charset="0"/>
            </a:endParaRPr>
          </a:p>
          <a:p>
            <a:pPr algn="just"/>
            <a:r>
              <a:rPr lang="fr-FR" sz="1400" dirty="0" smtClean="0">
                <a:latin typeface="Calibri" pitchFamily="34" charset="0"/>
              </a:rPr>
              <a:t>On recense donc un surplus de 11 logements vacants. La commune dispose donc d’un </a:t>
            </a:r>
            <a:r>
              <a:rPr lang="fr-FR" sz="1400" b="1" dirty="0" smtClean="0">
                <a:latin typeface="Calibri" pitchFamily="34" charset="0"/>
              </a:rPr>
              <a:t>potentiel de </a:t>
            </a:r>
            <a:r>
              <a:rPr lang="fr-FR" sz="1400" b="1" dirty="0" smtClean="0">
                <a:latin typeface="Calibri" pitchFamily="34" charset="0"/>
              </a:rPr>
              <a:t>12 </a:t>
            </a:r>
            <a:r>
              <a:rPr lang="fr-FR" sz="1400" b="1" dirty="0" smtClean="0">
                <a:latin typeface="Calibri" pitchFamily="34" charset="0"/>
              </a:rPr>
              <a:t>logements disponibles </a:t>
            </a:r>
            <a:r>
              <a:rPr lang="fr-FR" sz="1400" dirty="0" smtClean="0">
                <a:latin typeface="Calibri" pitchFamily="34" charset="0"/>
              </a:rPr>
              <a:t>pour atteindre ses objectifs démographiques. Toutefois, cette vacance peut être qualifiée de </a:t>
            </a:r>
            <a:r>
              <a:rPr lang="fr-FR" sz="1400" b="1" dirty="0" smtClean="0">
                <a:latin typeface="Calibri" pitchFamily="34" charset="0"/>
              </a:rPr>
              <a:t>structurelle </a:t>
            </a:r>
            <a:r>
              <a:rPr lang="fr-FR" sz="1400" dirty="0" smtClean="0">
                <a:latin typeface="Calibri" pitchFamily="34" charset="0"/>
              </a:rPr>
              <a:t>étant donné que la majorité des logements sont inoccupés parce qu’ils ne correspondent pas à la demande effective des locataires (isolation, typologie…) Sur les 15 prochaines années, on se basera donc sur l’hypothèse que la politique communale permettra de </a:t>
            </a:r>
            <a:r>
              <a:rPr lang="fr-FR" sz="1400" b="1" dirty="0" smtClean="0">
                <a:latin typeface="Calibri" pitchFamily="34" charset="0"/>
              </a:rPr>
              <a:t>mobiliser environ 50% de ces logements vacants</a:t>
            </a:r>
            <a:r>
              <a:rPr lang="fr-FR" sz="1400" dirty="0" smtClean="0">
                <a:latin typeface="Calibri" pitchFamily="34" charset="0"/>
              </a:rPr>
              <a:t> et de les réhabiliter en résidences principales, </a:t>
            </a:r>
            <a:r>
              <a:rPr lang="fr-FR" sz="1400" b="1" dirty="0" smtClean="0">
                <a:latin typeface="Calibri" pitchFamily="34" charset="0"/>
              </a:rPr>
              <a:t>soit </a:t>
            </a:r>
            <a:r>
              <a:rPr lang="fr-FR" sz="1400" b="1" dirty="0" smtClean="0">
                <a:latin typeface="Calibri" pitchFamily="34" charset="0"/>
              </a:rPr>
              <a:t>6 </a:t>
            </a:r>
            <a:r>
              <a:rPr lang="fr-FR" sz="1400" b="1" dirty="0" smtClean="0">
                <a:latin typeface="Calibri" pitchFamily="34" charset="0"/>
              </a:rPr>
              <a:t>unités.</a:t>
            </a:r>
          </a:p>
          <a:p>
            <a:endParaRPr lang="fr-FR" sz="1400" dirty="0" smtClean="0">
              <a:latin typeface="Calibri" pitchFamily="34" charset="0"/>
            </a:endParaRPr>
          </a:p>
          <a:p>
            <a:endParaRPr lang="fr-FR" sz="1400" dirty="0" smtClean="0">
              <a:latin typeface="Calibri" pitchFamily="34" charset="0"/>
              <a:ea typeface="Times New Roman" pitchFamily="18" charset="0"/>
              <a:cs typeface="Arial" pitchFamily="34" charset="0"/>
            </a:endParaRPr>
          </a:p>
          <a:p>
            <a:endParaRPr lang="fr-FR" sz="1400" dirty="0" smtClean="0">
              <a:latin typeface="Calibri" pitchFamily="34" charset="0"/>
              <a:ea typeface="Times New Roman" pitchFamily="18" charset="0"/>
              <a:cs typeface="Arial" pitchFamily="34" charset="0"/>
            </a:endParaRPr>
          </a:p>
          <a:p>
            <a:pPr lvl="0" algn="just" eaLnBrk="0" fontAlgn="base" hangingPunct="0">
              <a:spcBef>
                <a:spcPct val="0"/>
              </a:spcBef>
              <a:spcAft>
                <a:spcPct val="0"/>
              </a:spcAft>
            </a:pPr>
            <a:endParaRPr lang="fr-FR" sz="8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fr-FR" sz="1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fr-FR" sz="1200" b="1" u="sng" dirty="0" smtClean="0">
              <a:latin typeface="Calibri"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467544" y="404665"/>
          <a:ext cx="7848872" cy="5256582"/>
        </p:xfrm>
        <a:graphic>
          <a:graphicData uri="http://schemas.openxmlformats.org/drawingml/2006/table">
            <a:tbl>
              <a:tblPr/>
              <a:tblGrid>
                <a:gridCol w="3924436"/>
                <a:gridCol w="3924436"/>
              </a:tblGrid>
              <a:tr h="941477">
                <a:tc>
                  <a:txBody>
                    <a:bodyPr/>
                    <a:lstStyle/>
                    <a:p>
                      <a:pPr algn="ctr">
                        <a:spcAft>
                          <a:spcPts val="0"/>
                        </a:spcAft>
                      </a:pPr>
                      <a:endParaRPr lang="fr-FR" sz="1600" b="1" dirty="0" smtClean="0">
                        <a:solidFill>
                          <a:srgbClr val="FFFFFF"/>
                        </a:solidFill>
                        <a:latin typeface="Arial" pitchFamily="34" charset="0"/>
                        <a:ea typeface="Times New Roman"/>
                        <a:cs typeface="Arial" pitchFamily="34" charset="0"/>
                      </a:endParaRPr>
                    </a:p>
                    <a:p>
                      <a:pPr algn="ctr">
                        <a:spcAft>
                          <a:spcPts val="0"/>
                        </a:spcAft>
                      </a:pPr>
                      <a:r>
                        <a:rPr lang="fr-FR" sz="1600" b="1" dirty="0" smtClean="0">
                          <a:solidFill>
                            <a:srgbClr val="FFFFFF"/>
                          </a:solidFill>
                          <a:latin typeface="Arial" pitchFamily="34" charset="0"/>
                          <a:ea typeface="Times New Roman"/>
                          <a:cs typeface="Arial" pitchFamily="34" charset="0"/>
                        </a:rPr>
                        <a:t>Hypothèse </a:t>
                      </a:r>
                      <a:r>
                        <a:rPr lang="fr-FR" sz="1600" b="1" dirty="0">
                          <a:solidFill>
                            <a:srgbClr val="FFFFFF"/>
                          </a:solidFill>
                          <a:latin typeface="Arial" pitchFamily="34" charset="0"/>
                          <a:ea typeface="Times New Roman"/>
                          <a:cs typeface="Arial" pitchFamily="34" charset="0"/>
                        </a:rPr>
                        <a:t>à </a:t>
                      </a:r>
                      <a:r>
                        <a:rPr lang="fr-FR" sz="1600" b="1" dirty="0" smtClean="0">
                          <a:solidFill>
                            <a:srgbClr val="FFFFFF"/>
                          </a:solidFill>
                          <a:latin typeface="Arial" pitchFamily="34" charset="0"/>
                          <a:ea typeface="Times New Roman"/>
                          <a:cs typeface="Arial" pitchFamily="34" charset="0"/>
                        </a:rPr>
                        <a:t>2.15 </a:t>
                      </a:r>
                      <a:r>
                        <a:rPr lang="fr-FR" sz="1600" b="1" dirty="0">
                          <a:solidFill>
                            <a:srgbClr val="FFFFFF"/>
                          </a:solidFill>
                          <a:latin typeface="Arial" pitchFamily="34" charset="0"/>
                          <a:ea typeface="Times New Roman"/>
                          <a:cs typeface="Arial" pitchFamily="34" charset="0"/>
                        </a:rPr>
                        <a:t>personnes par ménage</a:t>
                      </a:r>
                      <a:endParaRPr lang="fr-FR" sz="1600" dirty="0">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endParaRPr lang="fr-FR" sz="1600" dirty="0">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863021">
                <a:tc>
                  <a:txBody>
                    <a:bodyPr/>
                    <a:lstStyle/>
                    <a:p>
                      <a:pPr algn="ctr">
                        <a:spcAft>
                          <a:spcPts val="0"/>
                        </a:spcAft>
                      </a:pPr>
                      <a:endParaRPr lang="fr-FR" sz="1600" b="1" dirty="0" smtClean="0">
                        <a:latin typeface="Arial" pitchFamily="34" charset="0"/>
                        <a:ea typeface="Times New Roman"/>
                        <a:cs typeface="Arial" pitchFamily="34" charset="0"/>
                      </a:endParaRPr>
                    </a:p>
                    <a:p>
                      <a:pPr algn="ctr">
                        <a:spcAft>
                          <a:spcPts val="0"/>
                        </a:spcAft>
                      </a:pPr>
                      <a:r>
                        <a:rPr lang="fr-FR" sz="1600" b="1" dirty="0" smtClean="0">
                          <a:latin typeface="Arial" pitchFamily="34" charset="0"/>
                          <a:ea typeface="Times New Roman"/>
                          <a:cs typeface="Arial" pitchFamily="34" charset="0"/>
                        </a:rPr>
                        <a:t>17</a:t>
                      </a:r>
                      <a:endParaRPr lang="fr-FR" sz="1600" dirty="0">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endParaRPr lang="fr-FR" sz="1600" dirty="0" smtClean="0">
                        <a:latin typeface="Arial" pitchFamily="34" charset="0"/>
                        <a:ea typeface="Times New Roman"/>
                        <a:cs typeface="Arial" pitchFamily="34" charset="0"/>
                      </a:endParaRPr>
                    </a:p>
                    <a:p>
                      <a:pPr algn="ctr">
                        <a:spcAft>
                          <a:spcPts val="0"/>
                        </a:spcAft>
                      </a:pPr>
                      <a:r>
                        <a:rPr lang="fr-FR" sz="1600" dirty="0" smtClean="0">
                          <a:latin typeface="Arial" pitchFamily="34" charset="0"/>
                          <a:ea typeface="Times New Roman"/>
                          <a:cs typeface="Arial" pitchFamily="34" charset="0"/>
                        </a:rPr>
                        <a:t>Desserrement</a:t>
                      </a:r>
                      <a:endParaRPr lang="fr-FR" sz="1600" dirty="0">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863021">
                <a:tc>
                  <a:txBody>
                    <a:bodyPr/>
                    <a:lstStyle/>
                    <a:p>
                      <a:pPr algn="ctr">
                        <a:spcAft>
                          <a:spcPts val="0"/>
                        </a:spcAft>
                      </a:pPr>
                      <a:endParaRPr lang="fr-FR" sz="1600" b="1" dirty="0" smtClean="0">
                        <a:latin typeface="Arial" pitchFamily="34" charset="0"/>
                        <a:ea typeface="Times New Roman"/>
                        <a:cs typeface="Arial" pitchFamily="34" charset="0"/>
                      </a:endParaRPr>
                    </a:p>
                    <a:p>
                      <a:pPr algn="ctr">
                        <a:spcAft>
                          <a:spcPts val="0"/>
                        </a:spcAft>
                      </a:pPr>
                      <a:r>
                        <a:rPr lang="fr-FR" sz="1600" b="1" dirty="0" smtClean="0">
                          <a:latin typeface="Arial" pitchFamily="34" charset="0"/>
                          <a:ea typeface="Times New Roman"/>
                          <a:cs typeface="Arial" pitchFamily="34" charset="0"/>
                        </a:rPr>
                        <a:t>20</a:t>
                      </a:r>
                      <a:endParaRPr lang="fr-FR" sz="1600" dirty="0">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endParaRPr lang="fr-FR" sz="1600" dirty="0" smtClean="0">
                        <a:latin typeface="Arial" pitchFamily="34" charset="0"/>
                        <a:ea typeface="Times New Roman"/>
                        <a:cs typeface="Arial" pitchFamily="34" charset="0"/>
                      </a:endParaRPr>
                    </a:p>
                    <a:p>
                      <a:pPr algn="ctr">
                        <a:spcAft>
                          <a:spcPts val="0"/>
                        </a:spcAft>
                      </a:pPr>
                      <a:r>
                        <a:rPr lang="fr-FR" sz="1600" dirty="0" smtClean="0">
                          <a:latin typeface="Arial" pitchFamily="34" charset="0"/>
                          <a:ea typeface="Times New Roman"/>
                          <a:cs typeface="Arial" pitchFamily="34" charset="0"/>
                        </a:rPr>
                        <a:t>Nouveaux </a:t>
                      </a:r>
                      <a:r>
                        <a:rPr lang="fr-FR" sz="1600" dirty="0">
                          <a:latin typeface="Arial" pitchFamily="34" charset="0"/>
                          <a:ea typeface="Times New Roman"/>
                          <a:cs typeface="Arial" pitchFamily="34" charset="0"/>
                        </a:rPr>
                        <a:t>arrivants</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863021">
                <a:tc>
                  <a:txBody>
                    <a:bodyPr/>
                    <a:lstStyle/>
                    <a:p>
                      <a:pPr algn="ctr">
                        <a:spcAft>
                          <a:spcPts val="0"/>
                        </a:spcAft>
                      </a:pPr>
                      <a:endParaRPr lang="fr-FR" sz="1600" b="1" dirty="0" smtClean="0">
                        <a:latin typeface="Arial" pitchFamily="34" charset="0"/>
                        <a:ea typeface="Times New Roman"/>
                        <a:cs typeface="Arial" pitchFamily="34" charset="0"/>
                      </a:endParaRPr>
                    </a:p>
                    <a:p>
                      <a:pPr algn="ctr">
                        <a:spcAft>
                          <a:spcPts val="0"/>
                        </a:spcAft>
                      </a:pPr>
                      <a:r>
                        <a:rPr lang="fr-FR" sz="1600" b="1" dirty="0" smtClean="0">
                          <a:latin typeface="Arial" pitchFamily="34" charset="0"/>
                          <a:ea typeface="Times New Roman"/>
                          <a:cs typeface="Arial" pitchFamily="34" charset="0"/>
                        </a:rPr>
                        <a:t>-</a:t>
                      </a:r>
                      <a:r>
                        <a:rPr lang="fr-FR" sz="1600" b="1" dirty="0">
                          <a:latin typeface="Arial" pitchFamily="34" charset="0"/>
                          <a:ea typeface="Times New Roman"/>
                          <a:cs typeface="Arial" pitchFamily="34" charset="0"/>
                        </a:rPr>
                        <a:t>6</a:t>
                      </a:r>
                      <a:endParaRPr lang="fr-FR" sz="1600" dirty="0">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endParaRPr lang="fr-FR" sz="1600" dirty="0" smtClean="0">
                        <a:latin typeface="Arial" pitchFamily="34" charset="0"/>
                        <a:ea typeface="Times New Roman"/>
                        <a:cs typeface="Arial" pitchFamily="34" charset="0"/>
                      </a:endParaRPr>
                    </a:p>
                    <a:p>
                      <a:pPr algn="ctr">
                        <a:spcAft>
                          <a:spcPts val="0"/>
                        </a:spcAft>
                      </a:pPr>
                      <a:r>
                        <a:rPr lang="fr-FR" sz="1600" dirty="0" smtClean="0">
                          <a:latin typeface="Arial" pitchFamily="34" charset="0"/>
                          <a:ea typeface="Times New Roman"/>
                          <a:cs typeface="Arial" pitchFamily="34" charset="0"/>
                        </a:rPr>
                        <a:t>Logements </a:t>
                      </a:r>
                      <a:r>
                        <a:rPr lang="fr-FR" sz="1600" dirty="0">
                          <a:latin typeface="Arial" pitchFamily="34" charset="0"/>
                          <a:ea typeface="Times New Roman"/>
                          <a:cs typeface="Arial" pitchFamily="34" charset="0"/>
                        </a:rPr>
                        <a:t>vacants</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863021">
                <a:tc>
                  <a:txBody>
                    <a:bodyPr/>
                    <a:lstStyle/>
                    <a:p>
                      <a:pPr algn="ctr">
                        <a:spcAft>
                          <a:spcPts val="0"/>
                        </a:spcAft>
                      </a:pPr>
                      <a:endParaRPr lang="fr-FR" sz="1600" b="1" dirty="0" smtClean="0">
                        <a:latin typeface="Arial" pitchFamily="34" charset="0"/>
                        <a:ea typeface="Times New Roman"/>
                        <a:cs typeface="Arial" pitchFamily="34" charset="0"/>
                      </a:endParaRPr>
                    </a:p>
                    <a:p>
                      <a:pPr algn="ctr">
                        <a:spcAft>
                          <a:spcPts val="0"/>
                        </a:spcAft>
                      </a:pPr>
                      <a:r>
                        <a:rPr lang="fr-FR" sz="1600" b="1" dirty="0" smtClean="0">
                          <a:latin typeface="Arial" pitchFamily="34" charset="0"/>
                          <a:ea typeface="Times New Roman"/>
                          <a:cs typeface="Arial" pitchFamily="34" charset="0"/>
                        </a:rPr>
                        <a:t>0</a:t>
                      </a:r>
                      <a:endParaRPr lang="fr-FR" sz="1600" dirty="0">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endParaRPr lang="fr-FR" sz="1600" dirty="0" smtClean="0">
                        <a:latin typeface="Arial" pitchFamily="34" charset="0"/>
                        <a:ea typeface="Times New Roman"/>
                        <a:cs typeface="Arial" pitchFamily="34" charset="0"/>
                      </a:endParaRPr>
                    </a:p>
                    <a:p>
                      <a:pPr algn="ctr">
                        <a:spcAft>
                          <a:spcPts val="0"/>
                        </a:spcAft>
                      </a:pPr>
                      <a:r>
                        <a:rPr lang="fr-FR" sz="1600" dirty="0" smtClean="0">
                          <a:latin typeface="Arial" pitchFamily="34" charset="0"/>
                          <a:ea typeface="Times New Roman"/>
                          <a:cs typeface="Arial" pitchFamily="34" charset="0"/>
                        </a:rPr>
                        <a:t>Résidences </a:t>
                      </a:r>
                      <a:r>
                        <a:rPr lang="fr-FR" sz="1600" dirty="0">
                          <a:latin typeface="Arial" pitchFamily="34" charset="0"/>
                          <a:ea typeface="Times New Roman"/>
                          <a:cs typeface="Arial" pitchFamily="34" charset="0"/>
                        </a:rPr>
                        <a:t>secondaires</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863021">
                <a:tc>
                  <a:txBody>
                    <a:bodyPr/>
                    <a:lstStyle/>
                    <a:p>
                      <a:pPr algn="ctr">
                        <a:spcAft>
                          <a:spcPts val="0"/>
                        </a:spcAft>
                      </a:pPr>
                      <a:endParaRPr lang="fr-FR" sz="1600" b="1" dirty="0" smtClean="0">
                        <a:latin typeface="Arial" pitchFamily="34" charset="0"/>
                        <a:ea typeface="Times New Roman"/>
                        <a:cs typeface="Arial" pitchFamily="34" charset="0"/>
                      </a:endParaRPr>
                    </a:p>
                    <a:p>
                      <a:pPr algn="ctr">
                        <a:spcAft>
                          <a:spcPts val="0"/>
                        </a:spcAft>
                      </a:pPr>
                      <a:r>
                        <a:rPr lang="fr-FR" sz="1600" b="1" dirty="0" smtClean="0">
                          <a:latin typeface="Arial" pitchFamily="34" charset="0"/>
                          <a:ea typeface="Times New Roman"/>
                          <a:cs typeface="Arial" pitchFamily="34" charset="0"/>
                        </a:rPr>
                        <a:t>31</a:t>
                      </a:r>
                      <a:endParaRPr lang="fr-FR" sz="1600" dirty="0">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endParaRPr lang="fr-FR" sz="1600" b="1" dirty="0" smtClean="0">
                        <a:latin typeface="Arial" pitchFamily="34" charset="0"/>
                        <a:ea typeface="Times New Roman"/>
                        <a:cs typeface="Arial" pitchFamily="34" charset="0"/>
                      </a:endParaRPr>
                    </a:p>
                    <a:p>
                      <a:pPr algn="ctr">
                        <a:spcAft>
                          <a:spcPts val="0"/>
                        </a:spcAft>
                      </a:pPr>
                      <a:r>
                        <a:rPr lang="fr-FR" sz="1600" b="1" dirty="0" smtClean="0">
                          <a:latin typeface="Arial" pitchFamily="34" charset="0"/>
                          <a:ea typeface="Times New Roman"/>
                          <a:cs typeface="Arial" pitchFamily="34" charset="0"/>
                        </a:rPr>
                        <a:t>Total</a:t>
                      </a:r>
                      <a:endParaRPr lang="fr-FR" sz="1600" dirty="0">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
        <p:nvSpPr>
          <p:cNvPr id="37889" name="Rectangle 1"/>
          <p:cNvSpPr>
            <a:spLocks noChangeArrowheads="1"/>
          </p:cNvSpPr>
          <p:nvPr/>
        </p:nvSpPr>
        <p:spPr bwMode="auto">
          <a:xfrm>
            <a:off x="1187624" y="5916270"/>
            <a:ext cx="66967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Il doit être construit 31 logements d’ici 2030 pour que la commune atteigne </a:t>
            </a: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800 </a:t>
            </a: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habitants, soit un rythme de construction d’environ 2 logements par an.</a:t>
            </a: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43608" y="0"/>
            <a:ext cx="6984776"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lang="fr-FR" sz="2000" b="1" dirty="0" smtClean="0">
              <a:latin typeface="Calibri" pitchFamily="34" charset="0"/>
              <a:ea typeface="Times New Roman" pitchFamily="18" charset="0"/>
              <a:cs typeface="Arial" pitchFamily="34" charset="0"/>
            </a:endParaRPr>
          </a:p>
          <a:p>
            <a:pPr lvl="0" algn="just" fontAlgn="base">
              <a:spcBef>
                <a:spcPct val="0"/>
              </a:spcBef>
              <a:spcAft>
                <a:spcPct val="0"/>
              </a:spcAft>
            </a:pPr>
            <a:r>
              <a:rPr lang="fr-FR" sz="2000" b="1" dirty="0" smtClean="0">
                <a:latin typeface="Calibri" pitchFamily="34" charset="0"/>
                <a:ea typeface="Times New Roman" pitchFamily="18" charset="0"/>
                <a:cs typeface="Arial" pitchFamily="34" charset="0"/>
              </a:rPr>
              <a:t>HYPOTHESES D’AMENAGEMENT ET PERSPECTIVES D’EVOLUTION</a:t>
            </a:r>
          </a:p>
          <a:p>
            <a:pPr lvl="0" algn="just" fontAlgn="base">
              <a:spcBef>
                <a:spcPct val="0"/>
              </a:spcBef>
              <a:spcAft>
                <a:spcPct val="0"/>
              </a:spcAft>
            </a:pPr>
            <a:endParaRPr lang="fr-FR" sz="1400" dirty="0" smtClean="0">
              <a:latin typeface="Arial" pitchFamily="34" charset="0"/>
              <a:cs typeface="Arial" pitchFamily="34" charset="0"/>
            </a:endParaRPr>
          </a:p>
          <a:p>
            <a:pPr lvl="0" algn="ctr" eaLnBrk="0" fontAlgn="base" hangingPunct="0">
              <a:spcBef>
                <a:spcPct val="0"/>
              </a:spcBef>
              <a:spcAft>
                <a:spcPct val="0"/>
              </a:spcAft>
              <a:buFontTx/>
              <a:buChar char="•"/>
            </a:pPr>
            <a:r>
              <a:rPr lang="fr-FR" sz="1400" b="1" u="sng" dirty="0" smtClean="0">
                <a:latin typeface="Calibri" pitchFamily="34" charset="0"/>
                <a:ea typeface="Times New Roman" pitchFamily="18" charset="0"/>
                <a:cs typeface="Arial" pitchFamily="34" charset="0"/>
              </a:rPr>
              <a:t>Besoins en terrains</a:t>
            </a:r>
          </a:p>
          <a:p>
            <a:pPr marL="0" marR="0" lvl="0" indent="228600" algn="just" defTabSz="914400" rtl="0" eaLnBrk="1" fontAlgn="base" latinLnBrk="0" hangingPunct="1">
              <a:lnSpc>
                <a:spcPct val="100000"/>
              </a:lnSpc>
              <a:spcBef>
                <a:spcPct val="0"/>
              </a:spcBef>
              <a:spcAft>
                <a:spcPct val="0"/>
              </a:spcAft>
              <a:buClrTx/>
              <a:buSzTx/>
              <a:tabLst/>
            </a:pPr>
            <a:endParaRPr lang="fr-FR" sz="1400" dirty="0" smtClean="0">
              <a:latin typeface="Calibri"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L’estimation des besoins en matière de surfaces constructibles repose sur les besoins effectifs de la commune mais doit être en conformité avec le projet communal qui prévoit une densité minimale de </a:t>
            </a: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12 logements à l’hectare.</a:t>
            </a:r>
          </a:p>
          <a:p>
            <a:pPr marR="0" lvl="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Ainsi, de manière purement théorique, la commune a besoin de 2.58 hectares (31 logements à raison de 12 logements à l’hectare).</a:t>
            </a:r>
          </a:p>
          <a:p>
            <a:pPr marR="0" lvl="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Toutefois, il convient de prendre en compte la </a:t>
            </a: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rétention foncière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qui est un facteur important pour le calcul des besoins réels.</a:t>
            </a:r>
          </a:p>
          <a:p>
            <a:pPr marR="0" lvl="0" algn="just" defTabSz="914400" rtl="0" eaLnBrk="0" fontAlgn="base" latinLnBrk="0" hangingPunct="0">
              <a:lnSpc>
                <a:spcPct val="100000"/>
              </a:lnSpc>
              <a:spcBef>
                <a:spcPct val="0"/>
              </a:spcBef>
              <a:spcAft>
                <a:spcPct val="0"/>
              </a:spcAft>
              <a:buClrTx/>
              <a:buSzTx/>
              <a:buFontTx/>
              <a:buNone/>
              <a:tabLst/>
            </a:pPr>
            <a:endParaRPr lang="fr-FR" sz="1400" dirty="0" smtClean="0">
              <a:latin typeface="Calibri"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Etant donné la dynamique observée sur la commune concernant les ventes foncières, on peut sans exagération appliquer une rétention de </a:t>
            </a: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30%</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Sur le village, la rétention foncière atteint 100% par endroit. En effet, un certain nombre de terrains sont constructibles depuis plusieurs décennies mais n’ont jamais été mis sur le marché foncier par leurs propriétaires durant cette période.</a:t>
            </a:r>
          </a:p>
          <a:p>
            <a:pPr marR="0" lvl="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Dès lors, on applique le calcul suivant :</a:t>
            </a:r>
          </a:p>
          <a:p>
            <a:pPr marR="0" lvl="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2.58 ha X 1.3 (rétention foncière de 30%) =3.36 ha</a:t>
            </a:r>
          </a:p>
          <a:p>
            <a:pPr marL="0" marR="0" lvl="0" indent="228600" algn="just" defTabSz="914400" rtl="0" eaLnBrk="0" fontAlgn="base" latinLnBrk="0" hangingPunct="0">
              <a:lnSpc>
                <a:spcPct val="100000"/>
              </a:lnSpc>
              <a:spcBef>
                <a:spcPct val="0"/>
              </a:spcBef>
              <a:spcAft>
                <a:spcPct val="0"/>
              </a:spcAft>
              <a:buClrTx/>
              <a:buSzTx/>
              <a:buFontTx/>
              <a:buNone/>
              <a:tabLst/>
            </a:pPr>
            <a:endParaRPr lang="fr-FR" sz="1400" dirty="0" smtClean="0">
              <a:latin typeface="Calibri" pitchFamily="34" charset="0"/>
              <a:cs typeface="Arial" pitchFamily="34" charset="0"/>
            </a:endParaRPr>
          </a:p>
          <a:p>
            <a:pPr algn="just" eaLnBrk="0" fontAlgn="base" hangingPunct="0">
              <a:spcBef>
                <a:spcPct val="0"/>
              </a:spcBef>
              <a:spcAft>
                <a:spcPct val="0"/>
              </a:spcAft>
            </a:pPr>
            <a:r>
              <a:rPr lang="fr-FR" sz="1400" b="1" dirty="0" smtClean="0">
                <a:latin typeface="Calibri"/>
                <a:ea typeface="Times New Roman"/>
                <a:cs typeface="Arial"/>
              </a:rPr>
              <a:t>Afin de mener à bien son projet, la commune a besoin d’un potentiel constructible théorique de l’ordre de 3.36 ha à vocation habitat pour les 10 à 15 prochaines années.</a:t>
            </a:r>
            <a:endParaRPr lang="fr-FR" sz="1600" dirty="0" smtClean="0">
              <a:latin typeface="Times New Roman"/>
              <a:ea typeface="Times New Roman"/>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292</TotalTime>
  <Words>637</Words>
  <Application>Microsoft Office PowerPoint</Application>
  <PresentationFormat>Affichage à l'écran (4:3)</PresentationFormat>
  <Paragraphs>330</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Oriel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geoffrey godin</dc:creator>
  <cp:lastModifiedBy>geoffrey godin</cp:lastModifiedBy>
  <cp:revision>32</cp:revision>
  <dcterms:created xsi:type="dcterms:W3CDTF">2015-11-12T08:44:54Z</dcterms:created>
  <dcterms:modified xsi:type="dcterms:W3CDTF">2016-09-13T11:18:33Z</dcterms:modified>
</cp:coreProperties>
</file>