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2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71" r:id="rId12"/>
    <p:sldId id="273" r:id="rId13"/>
    <p:sldId id="276" r:id="rId14"/>
    <p:sldId id="274" r:id="rId15"/>
    <p:sldId id="277" r:id="rId16"/>
    <p:sldId id="278" r:id="rId17"/>
    <p:sldId id="279" r:id="rId18"/>
    <p:sldId id="281" r:id="rId19"/>
    <p:sldId id="283" r:id="rId20"/>
    <p:sldId id="286" r:id="rId21"/>
    <p:sldId id="285" r:id="rId22"/>
    <p:sldId id="287" r:id="rId23"/>
    <p:sldId id="302" r:id="rId24"/>
    <p:sldId id="293" r:id="rId25"/>
    <p:sldId id="295" r:id="rId26"/>
    <p:sldId id="296" r:id="rId27"/>
    <p:sldId id="297" r:id="rId28"/>
    <p:sldId id="300" r:id="rId29"/>
    <p:sldId id="292" r:id="rId30"/>
    <p:sldId id="301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81" autoAdjust="0"/>
  </p:normalViewPr>
  <p:slideViewPr>
    <p:cSldViewPr snapToGrid="0">
      <p:cViewPr varScale="1">
        <p:scale>
          <a:sx n="80" d="100"/>
          <a:sy n="80" d="100"/>
        </p:scale>
        <p:origin x="-107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nnees%20louise\rp2010_POP_COM-10114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tagiaire\Mes%20documents\Downloads\rp2011_ACT_COM-10114.xls" TargetMode="External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tagiaire\Mes%20documents\Downloads\rp2006_EMP_COM-10114.xls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tagiaire\Mes%20documents\Downloads\clap2012_CEN_COM-10114%20(1).xls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agiaire\Mes%20documents\Downloads\rp2011_TER_COM-10114%20(1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agiaire\Mes%20documents\Downloads\rp2010_POP_COM-101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agiaire\Mes%20documents\Downloads\rp2011_POP_EPCI-20000054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agiaire\Mes%20documents\Downloads\rp2011_LOG_COM-10114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stagiaire\Mes%20documents\Downloads\rp2010_LOG_COM-1011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agiaire\Mes%20documents\Downloads\rp2010_LOG_COM-1011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agiaire\Mes%20documents\Downloads\rp2011_EMP_COM-101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Evolution de la population - Commune -</a:t>
            </a:r>
          </a:p>
        </c:rich>
      </c:tx>
      <c:layout>
        <c:manualLayout>
          <c:xMode val="edge"/>
          <c:yMode val="edge"/>
          <c:x val="0.24539645608062763"/>
          <c:y val="3.2921810699588612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'rp2010_POP_COM-10114'!$A$11</c:f>
              <c:strCache>
                <c:ptCount val="1"/>
                <c:pt idx="0">
                  <c:v>Population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3501765531582793E-2"/>
                  <c:y val="-6.2992125984252023E-2"/>
                </c:manualLayout>
              </c:layout>
              <c:showVal val="1"/>
            </c:dLbl>
            <c:dLbl>
              <c:idx val="2"/>
              <c:layout>
                <c:manualLayout>
                  <c:x val="-2.6635334269127661E-2"/>
                  <c:y val="3.6745406824147002E-2"/>
                </c:manualLayout>
              </c:layout>
              <c:showVal val="1"/>
            </c:dLbl>
            <c:dLbl>
              <c:idx val="3"/>
              <c:layout>
                <c:manualLayout>
                  <c:x val="-2.0368196794038066E-2"/>
                  <c:y val="5.774278215223208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5.7742782152232087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5.2493438320210965E-2"/>
                </c:manualLayout>
              </c:layout>
              <c:showVal val="1"/>
            </c:dLbl>
            <c:dLbl>
              <c:idx val="6"/>
              <c:layout>
                <c:manualLayout>
                  <c:x val="-1.4101059318949803E-2"/>
                  <c:y val="5.7742782152232087E-2"/>
                </c:manualLayout>
              </c:layout>
              <c:showVal val="1"/>
            </c:dLbl>
            <c:dLbl>
              <c:idx val="7"/>
              <c:layout>
                <c:manualLayout>
                  <c:x val="-4.7003531063167124E-3"/>
                  <c:y val="-4.7244094488188976E-2"/>
                </c:manualLayout>
              </c:layout>
              <c:showVal val="1"/>
            </c:dLbl>
            <c:showVal val="1"/>
          </c:dLbls>
          <c:cat>
            <c:numRef>
              <c:f>'rp2010_POP_COM-10114'!$B$10:$I$10</c:f>
              <c:numCache>
                <c:formatCode>General</c:formatCode>
                <c:ptCount val="8"/>
                <c:pt idx="0">
                  <c:v>1968</c:v>
                </c:pt>
                <c:pt idx="1">
                  <c:v>1975</c:v>
                </c:pt>
                <c:pt idx="2">
                  <c:v>1982</c:v>
                </c:pt>
                <c:pt idx="3">
                  <c:v>1990</c:v>
                </c:pt>
                <c:pt idx="4">
                  <c:v>1999</c:v>
                </c:pt>
                <c:pt idx="5">
                  <c:v>2006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'rp2010_POP_COM-10114'!$B$11:$I$11</c:f>
              <c:numCache>
                <c:formatCode>General</c:formatCode>
                <c:ptCount val="8"/>
                <c:pt idx="0">
                  <c:v>563</c:v>
                </c:pt>
                <c:pt idx="1">
                  <c:v>849</c:v>
                </c:pt>
                <c:pt idx="2">
                  <c:v>928</c:v>
                </c:pt>
                <c:pt idx="3">
                  <c:v>833</c:v>
                </c:pt>
                <c:pt idx="4">
                  <c:v>838</c:v>
                </c:pt>
                <c:pt idx="5">
                  <c:v>817</c:v>
                </c:pt>
                <c:pt idx="6">
                  <c:v>819</c:v>
                </c:pt>
                <c:pt idx="7">
                  <c:v>798</c:v>
                </c:pt>
              </c:numCache>
            </c:numRef>
          </c:val>
        </c:ser>
        <c:marker val="1"/>
        <c:axId val="135608576"/>
        <c:axId val="135651328"/>
      </c:lineChart>
      <c:catAx>
        <c:axId val="135608576"/>
        <c:scaling>
          <c:orientation val="minMax"/>
        </c:scaling>
        <c:axPos val="b"/>
        <c:numFmt formatCode="General" sourceLinked="1"/>
        <c:tickLblPos val="nextTo"/>
        <c:crossAx val="135651328"/>
        <c:crosses val="autoZero"/>
        <c:auto val="1"/>
        <c:lblAlgn val="ctr"/>
        <c:lblOffset val="100"/>
      </c:catAx>
      <c:valAx>
        <c:axId val="135651328"/>
        <c:scaling>
          <c:orientation val="minMax"/>
        </c:scaling>
        <c:axPos val="l"/>
        <c:majorGridlines/>
        <c:numFmt formatCode="General" sourceLinked="1"/>
        <c:tickLblPos val="nextTo"/>
        <c:crossAx val="135608576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Lieu de travail des actifs ayant un emploi dans la zone en 2011 (en</a:t>
            </a:r>
            <a:r>
              <a:rPr lang="fr-FR" sz="1400" baseline="0"/>
              <a:t> %)</a:t>
            </a:r>
            <a:endParaRPr lang="fr-FR" sz="1400"/>
          </a:p>
        </c:rich>
      </c:tx>
      <c:layout>
        <c:manualLayout>
          <c:xMode val="edge"/>
          <c:yMode val="edge"/>
          <c:x val="0.21384852666612594"/>
          <c:y val="2.4154589371980357E-2"/>
        </c:manualLayout>
      </c:layout>
    </c:title>
    <c:plotArea>
      <c:layout>
        <c:manualLayout>
          <c:layoutTarget val="inner"/>
          <c:xMode val="edge"/>
          <c:yMode val="edge"/>
          <c:x val="5.9491695482509134E-2"/>
          <c:y val="0.13962099262384917"/>
          <c:w val="0.45268508103153771"/>
          <c:h val="0.82811549321894662"/>
        </c:manualLayout>
      </c:layout>
      <c:pieChart>
        <c:varyColors val="1"/>
        <c:ser>
          <c:idx val="0"/>
          <c:order val="0"/>
          <c:dPt>
            <c:idx val="1"/>
            <c:explosion val="2"/>
          </c:dPt>
          <c:dLbls>
            <c:dLbl>
              <c:idx val="0"/>
              <c:layout>
                <c:manualLayout>
                  <c:x val="-6.7988463247649594E-2"/>
                  <c:y val="0.18221295951691324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</a:t>
                    </a:r>
                    <a:r>
                      <a:rPr lang="en-US"/>
                      <a:t>1%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2740933424988543"/>
                  <c:y val="-0.13830568282425149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4</a:t>
                    </a:r>
                    <a:r>
                      <a:rPr lang="en-US"/>
                      <a:t>4%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.14683641975308642"/>
                  <c:y val="-3.299039588856169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</a:t>
                    </a:r>
                    <a:r>
                      <a:rPr lang="en-US"/>
                      <a:t>5%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5.8747401038244114E-2"/>
                  <c:y val="0.13964228698217046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5.0163087252982533E-2"/>
                  <c:y val="0.17845406958503454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</c:dLbls>
          <c:cat>
            <c:strRef>
              <c:f>'rp2011_ACT_COM-10114'!$A$61:$A$65</c:f>
              <c:strCache>
                <c:ptCount val="5"/>
                <c:pt idx="0">
                  <c:v>dans la commune de résidence</c:v>
                </c:pt>
                <c:pt idx="1">
                  <c:v>dans une commune autre que la commune de résidence</c:v>
                </c:pt>
                <c:pt idx="2">
                  <c:v>située dans le département de résidence</c:v>
                </c:pt>
                <c:pt idx="3">
                  <c:v>située dans un autre département de la région de résidence</c:v>
                </c:pt>
                <c:pt idx="4">
                  <c:v>située dans une autre région en France métropolitaine</c:v>
                </c:pt>
              </c:strCache>
            </c:strRef>
          </c:cat>
          <c:val>
            <c:numRef>
              <c:f>'rp2011_ACT_COM-10114'!$B$61:$B$65</c:f>
              <c:numCache>
                <c:formatCode>General</c:formatCode>
                <c:ptCount val="5"/>
                <c:pt idx="0">
                  <c:v>20.100000000000001</c:v>
                </c:pt>
                <c:pt idx="1">
                  <c:v>79.900000000000006</c:v>
                </c:pt>
                <c:pt idx="2">
                  <c:v>62.2</c:v>
                </c:pt>
                <c:pt idx="3">
                  <c:v>1.6</c:v>
                </c:pt>
                <c:pt idx="4">
                  <c:v>16.100000000000001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070807121332859"/>
          <c:y val="0.28277617992362214"/>
          <c:w val="0.38619860017498286"/>
          <c:h val="0.68195263017272545"/>
        </c:manualLayout>
      </c:layout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 err="1"/>
              <a:t>Indicateur</a:t>
            </a:r>
            <a:r>
              <a:rPr lang="en-US" sz="1200" dirty="0"/>
              <a:t> de concentration </a:t>
            </a:r>
            <a:r>
              <a:rPr lang="en-US" sz="1200" dirty="0" err="1"/>
              <a:t>d'emploi</a:t>
            </a:r>
            <a:endParaRPr lang="en-US" sz="1200" dirty="0"/>
          </a:p>
        </c:rich>
      </c:tx>
      <c:layout>
        <c:manualLayout>
          <c:xMode val="edge"/>
          <c:yMode val="edge"/>
          <c:x val="0.15834074573196857"/>
          <c:y val="5.163736603570658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'rp2006_EMP_COM-10114'!$A$80</c:f>
              <c:strCache>
                <c:ptCount val="1"/>
                <c:pt idx="0">
                  <c:v>Indicateur de concentration d'emploi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5779685264663861E-2"/>
                </c:manualLayout>
              </c:layout>
              <c:showVal val="1"/>
            </c:dLbl>
            <c:dLbl>
              <c:idx val="1"/>
              <c:layout>
                <c:manualLayout>
                  <c:x val="-4.4091710758377813E-3"/>
                  <c:y val="-1.4668475136934665E-2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>
                <c:manualLayout>
                  <c:x val="-2.2909507445590216E-3"/>
                  <c:y val="-3.4334763948497909E-2"/>
                </c:manualLayout>
              </c:layout>
              <c:showVal val="1"/>
            </c:dLbl>
            <c:dLbl>
              <c:idx val="5"/>
              <c:layout>
                <c:manualLayout>
                  <c:x val="8.4000556918897923E-17"/>
                  <c:y val="-1.7167381974248875E-2"/>
                </c:manualLayout>
              </c:layout>
              <c:showVal val="1"/>
            </c:dLbl>
            <c:dLbl>
              <c:idx val="6"/>
              <c:layout>
                <c:manualLayout>
                  <c:x val="6.8728522336769784E-3"/>
                  <c:y val="5.7224606580829774E-3"/>
                </c:manualLayout>
              </c:layout>
              <c:showVal val="1"/>
            </c:dLbl>
            <c:dLbl>
              <c:idx val="7"/>
              <c:layout/>
              <c:showVal val="1"/>
            </c:dLbl>
            <c:delete val="1"/>
          </c:dLbls>
          <c:cat>
            <c:multiLvlStrRef>
              <c:f>'rp2006_EMP_COM-10114'!$B$78:$I$79</c:f>
              <c:multiLvlStrCache>
                <c:ptCount val="8"/>
                <c:lvl>
                  <c:pt idx="0">
                    <c:v>1999</c:v>
                  </c:pt>
                  <c:pt idx="1">
                    <c:v>2011</c:v>
                  </c:pt>
                  <c:pt idx="2">
                    <c:v>1999</c:v>
                  </c:pt>
                  <c:pt idx="3">
                    <c:v>2011</c:v>
                  </c:pt>
                  <c:pt idx="4">
                    <c:v>1999</c:v>
                  </c:pt>
                  <c:pt idx="5">
                    <c:v>2011</c:v>
                  </c:pt>
                  <c:pt idx="6">
                    <c:v>1999</c:v>
                  </c:pt>
                  <c:pt idx="7">
                    <c:v>2011</c:v>
                  </c:pt>
                </c:lvl>
                <c:lvl>
                  <c:pt idx="0">
                    <c:v>Commune</c:v>
                  </c:pt>
                  <c:pt idx="2">
                    <c:v>Ccom</c:v>
                  </c:pt>
                  <c:pt idx="4">
                    <c:v>Canton</c:v>
                  </c:pt>
                  <c:pt idx="6">
                    <c:v>Département</c:v>
                  </c:pt>
                </c:lvl>
              </c:multiLvlStrCache>
            </c:multiLvlStrRef>
          </c:cat>
          <c:val>
            <c:numRef>
              <c:f>'rp2006_EMP_COM-10114'!$B$80:$I$80</c:f>
              <c:numCache>
                <c:formatCode>General</c:formatCode>
                <c:ptCount val="8"/>
                <c:pt idx="0">
                  <c:v>41.3</c:v>
                </c:pt>
                <c:pt idx="1">
                  <c:v>51.8</c:v>
                </c:pt>
                <c:pt idx="2">
                  <c:v>0</c:v>
                </c:pt>
                <c:pt idx="3">
                  <c:v>117</c:v>
                </c:pt>
                <c:pt idx="4">
                  <c:v>43.7</c:v>
                </c:pt>
                <c:pt idx="5">
                  <c:v>46.1</c:v>
                </c:pt>
                <c:pt idx="6">
                  <c:v>99.2</c:v>
                </c:pt>
                <c:pt idx="7">
                  <c:v>97.8</c:v>
                </c:pt>
              </c:numCache>
            </c:numRef>
          </c:val>
        </c:ser>
        <c:axId val="160235904"/>
        <c:axId val="160237440"/>
      </c:barChart>
      <c:catAx>
        <c:axId val="160235904"/>
        <c:scaling>
          <c:orientation val="minMax"/>
        </c:scaling>
        <c:axPos val="b"/>
        <c:tickLblPos val="nextTo"/>
        <c:crossAx val="160237440"/>
        <c:crosses val="autoZero"/>
        <c:auto val="1"/>
        <c:lblAlgn val="ctr"/>
        <c:lblOffset val="100"/>
      </c:catAx>
      <c:valAx>
        <c:axId val="160237440"/>
        <c:scaling>
          <c:orientation val="minMax"/>
        </c:scaling>
        <c:axPos val="l"/>
        <c:majorGridlines/>
        <c:numFmt formatCode="General" sourceLinked="1"/>
        <c:tickLblPos val="nextTo"/>
        <c:crossAx val="160235904"/>
        <c:crosses val="autoZero"/>
        <c:crossBetween val="between"/>
      </c:valAx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r-FR" sz="1200"/>
              <a:t>Nombres</a:t>
            </a:r>
            <a:r>
              <a:rPr lang="fr-FR" sz="1200" baseline="0"/>
              <a:t> d'établissements actifs par tranches de salariés en 2012</a:t>
            </a:r>
            <a:endParaRPr lang="fr-FR" sz="1200"/>
          </a:p>
        </c:rich>
      </c:tx>
      <c:layout>
        <c:manualLayout>
          <c:xMode val="edge"/>
          <c:yMode val="edge"/>
          <c:x val="0.20161733255565395"/>
          <c:y val="0"/>
        </c:manualLayout>
      </c:layout>
    </c:title>
    <c:plotArea>
      <c:layout>
        <c:manualLayout>
          <c:layoutTarget val="inner"/>
          <c:xMode val="edge"/>
          <c:yMode val="edge"/>
          <c:x val="5.6553894857809123E-2"/>
          <c:y val="0.1532880111297564"/>
          <c:w val="0.60562949501837227"/>
          <c:h val="0.71462960572552015"/>
        </c:manualLayout>
      </c:layout>
      <c:barChart>
        <c:barDir val="col"/>
        <c:grouping val="stacked"/>
        <c:ser>
          <c:idx val="0"/>
          <c:order val="0"/>
          <c:tx>
            <c:strRef>
              <c:f>'clap2012_CEN_COM-10114 (1)'!$A$11</c:f>
              <c:strCache>
                <c:ptCount val="1"/>
                <c:pt idx="0">
                  <c:v>Agriculture. sylviculture et pêche</c:v>
                </c:pt>
              </c:strCache>
            </c:strRef>
          </c:tx>
          <c:dLbls>
            <c:showVal val="1"/>
          </c:dLbls>
          <c:cat>
            <c:strRef>
              <c:f>'clap2012_CEN_COM-10114 (1)'!$B$10:$F$10</c:f>
              <c:strCache>
                <c:ptCount val="5"/>
                <c:pt idx="0">
                  <c:v>0 salarié</c:v>
                </c:pt>
                <c:pt idx="1">
                  <c:v>1 à 9 salarié(s)</c:v>
                </c:pt>
                <c:pt idx="2">
                  <c:v>10 à 19 salariés</c:v>
                </c:pt>
                <c:pt idx="3">
                  <c:v>20 à 49 salariés</c:v>
                </c:pt>
                <c:pt idx="4">
                  <c:v>50 salariés ou plus</c:v>
                </c:pt>
              </c:strCache>
            </c:strRef>
          </c:cat>
          <c:val>
            <c:numRef>
              <c:f>'clap2012_CEN_COM-10114 (1)'!$B$11:$F$11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'clap2012_CEN_COM-10114 (1)'!$A$12</c:f>
              <c:strCache>
                <c:ptCount val="1"/>
                <c:pt idx="0">
                  <c:v>Industrie</c:v>
                </c:pt>
              </c:strCache>
            </c:strRef>
          </c:tx>
          <c:dLbls>
            <c:showVal val="1"/>
          </c:dLbls>
          <c:cat>
            <c:strRef>
              <c:f>'clap2012_CEN_COM-10114 (1)'!$B$10:$F$10</c:f>
              <c:strCache>
                <c:ptCount val="5"/>
                <c:pt idx="0">
                  <c:v>0 salarié</c:v>
                </c:pt>
                <c:pt idx="1">
                  <c:v>1 à 9 salarié(s)</c:v>
                </c:pt>
                <c:pt idx="2">
                  <c:v>10 à 19 salariés</c:v>
                </c:pt>
                <c:pt idx="3">
                  <c:v>20 à 49 salariés</c:v>
                </c:pt>
                <c:pt idx="4">
                  <c:v>50 salariés ou plus</c:v>
                </c:pt>
              </c:strCache>
            </c:strRef>
          </c:cat>
          <c:val>
            <c:numRef>
              <c:f>'clap2012_CEN_COM-10114 (1)'!$B$12:$F$12</c:f>
              <c:numCache>
                <c:formatCode>General</c:formatCode>
                <c:ptCount val="5"/>
                <c:pt idx="1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'clap2012_CEN_COM-10114 (1)'!$A$13</c:f>
              <c:strCache>
                <c:ptCount val="1"/>
                <c:pt idx="0">
                  <c:v>Construction</c:v>
                </c:pt>
              </c:strCache>
            </c:strRef>
          </c:tx>
          <c:dLbls>
            <c:showVal val="1"/>
          </c:dLbls>
          <c:cat>
            <c:strRef>
              <c:f>'clap2012_CEN_COM-10114 (1)'!$B$10:$F$10</c:f>
              <c:strCache>
                <c:ptCount val="5"/>
                <c:pt idx="0">
                  <c:v>0 salarié</c:v>
                </c:pt>
                <c:pt idx="1">
                  <c:v>1 à 9 salarié(s)</c:v>
                </c:pt>
                <c:pt idx="2">
                  <c:v>10 à 19 salariés</c:v>
                </c:pt>
                <c:pt idx="3">
                  <c:v>20 à 49 salariés</c:v>
                </c:pt>
                <c:pt idx="4">
                  <c:v>50 salariés ou plus</c:v>
                </c:pt>
              </c:strCache>
            </c:strRef>
          </c:cat>
          <c:val>
            <c:numRef>
              <c:f>'clap2012_CEN_COM-10114 (1)'!$B$13:$F$13</c:f>
              <c:numCache>
                <c:formatCode>General</c:formatCode>
                <c:ptCount val="5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'clap2012_CEN_COM-10114 (1)'!$A$14</c:f>
              <c:strCache>
                <c:ptCount val="1"/>
                <c:pt idx="0">
                  <c:v>Commerce. transports. services divers</c:v>
                </c:pt>
              </c:strCache>
            </c:strRef>
          </c:tx>
          <c:dLbls>
            <c:showVal val="1"/>
          </c:dLbls>
          <c:cat>
            <c:strRef>
              <c:f>'clap2012_CEN_COM-10114 (1)'!$B$10:$F$10</c:f>
              <c:strCache>
                <c:ptCount val="5"/>
                <c:pt idx="0">
                  <c:v>0 salarié</c:v>
                </c:pt>
                <c:pt idx="1">
                  <c:v>1 à 9 salarié(s)</c:v>
                </c:pt>
                <c:pt idx="2">
                  <c:v>10 à 19 salariés</c:v>
                </c:pt>
                <c:pt idx="3">
                  <c:v>20 à 49 salariés</c:v>
                </c:pt>
                <c:pt idx="4">
                  <c:v>50 salariés ou plus</c:v>
                </c:pt>
              </c:strCache>
            </c:strRef>
          </c:cat>
          <c:val>
            <c:numRef>
              <c:f>'clap2012_CEN_COM-10114 (1)'!$B$14:$F$14</c:f>
              <c:numCache>
                <c:formatCode>General</c:formatCode>
                <c:ptCount val="5"/>
                <c:pt idx="0">
                  <c:v>19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'clap2012_CEN_COM-10114 (1)'!$A$15</c:f>
              <c:strCache>
                <c:ptCount val="1"/>
                <c:pt idx="0">
                  <c:v>dont commerce et réparation automobile</c:v>
                </c:pt>
              </c:strCache>
            </c:strRef>
          </c:tx>
          <c:dLbls>
            <c:showVal val="1"/>
          </c:dLbls>
          <c:cat>
            <c:strRef>
              <c:f>'clap2012_CEN_COM-10114 (1)'!$B$10:$F$10</c:f>
              <c:strCache>
                <c:ptCount val="5"/>
                <c:pt idx="0">
                  <c:v>0 salarié</c:v>
                </c:pt>
                <c:pt idx="1">
                  <c:v>1 à 9 salarié(s)</c:v>
                </c:pt>
                <c:pt idx="2">
                  <c:v>10 à 19 salariés</c:v>
                </c:pt>
                <c:pt idx="3">
                  <c:v>20 à 49 salariés</c:v>
                </c:pt>
                <c:pt idx="4">
                  <c:v>50 salariés ou plus</c:v>
                </c:pt>
              </c:strCache>
            </c:strRef>
          </c:cat>
          <c:val>
            <c:numRef>
              <c:f>'clap2012_CEN_COM-10114 (1)'!$B$15:$F$15</c:f>
              <c:numCache>
                <c:formatCode>General</c:formatCode>
                <c:ptCount val="5"/>
                <c:pt idx="0">
                  <c:v>4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'clap2012_CEN_COM-10114 (1)'!$A$16</c:f>
              <c:strCache>
                <c:ptCount val="1"/>
                <c:pt idx="0">
                  <c:v>Administration publique. enseignement. santé. action sociale</c:v>
                </c:pt>
              </c:strCache>
            </c:strRef>
          </c:tx>
          <c:dLbls>
            <c:showVal val="1"/>
          </c:dLbls>
          <c:cat>
            <c:strRef>
              <c:f>'clap2012_CEN_COM-10114 (1)'!$B$10:$F$10</c:f>
              <c:strCache>
                <c:ptCount val="5"/>
                <c:pt idx="0">
                  <c:v>0 salarié</c:v>
                </c:pt>
                <c:pt idx="1">
                  <c:v>1 à 9 salarié(s)</c:v>
                </c:pt>
                <c:pt idx="2">
                  <c:v>10 à 19 salariés</c:v>
                </c:pt>
                <c:pt idx="3">
                  <c:v>20 à 49 salariés</c:v>
                </c:pt>
                <c:pt idx="4">
                  <c:v>50 salariés ou plus</c:v>
                </c:pt>
              </c:strCache>
            </c:strRef>
          </c:cat>
          <c:val>
            <c:numRef>
              <c:f>'clap2012_CEN_COM-10114 (1)'!$B$16:$F$16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</c:numCache>
            </c:numRef>
          </c:val>
        </c:ser>
        <c:gapWidth val="55"/>
        <c:overlap val="100"/>
        <c:axId val="161644544"/>
        <c:axId val="161646080"/>
      </c:barChart>
      <c:catAx>
        <c:axId val="161644544"/>
        <c:scaling>
          <c:orientation val="minMax"/>
        </c:scaling>
        <c:axPos val="b"/>
        <c:majorTickMark val="none"/>
        <c:tickLblPos val="nextTo"/>
        <c:crossAx val="161646080"/>
        <c:crosses val="autoZero"/>
        <c:auto val="1"/>
        <c:lblAlgn val="ctr"/>
        <c:lblOffset val="100"/>
      </c:catAx>
      <c:valAx>
        <c:axId val="161646080"/>
        <c:scaling>
          <c:orientation val="minMax"/>
          <c:max val="45"/>
        </c:scaling>
        <c:axPos val="l"/>
        <c:majorGridlines/>
        <c:numFmt formatCode="General" sourceLinked="1"/>
        <c:majorTickMark val="none"/>
        <c:tickLblPos val="nextTo"/>
        <c:crossAx val="16164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00553560824362"/>
          <c:y val="0.17164178248210948"/>
          <c:w val="0.30290117695251773"/>
          <c:h val="0.76227213401603489"/>
        </c:manualLayout>
      </c:layout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600"/>
            </a:pPr>
            <a:r>
              <a:rPr lang="fr-FR" sz="1600"/>
              <a:t>Nature de l'évolution - Commune -</a:t>
            </a:r>
          </a:p>
        </c:rich>
      </c:tx>
      <c:layout>
        <c:manualLayout>
          <c:xMode val="edge"/>
          <c:yMode val="edge"/>
          <c:x val="0.29755291005291234"/>
          <c:y val="2.9411764705882353E-2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strRef>
              <c:f>'rp2011_TER_COM-10114 (1)'!$A$24</c:f>
              <c:strCache>
                <c:ptCount val="1"/>
                <c:pt idx="0">
                  <c:v>Solde naturel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'rp2011_TER_COM-10114 (1)'!$B$22:$G$22</c:f>
              <c:strCache>
                <c:ptCount val="6"/>
                <c:pt idx="0">
                  <c:v>1968 à 1975</c:v>
                </c:pt>
                <c:pt idx="1">
                  <c:v>1975 à 1982</c:v>
                </c:pt>
                <c:pt idx="2">
                  <c:v>1982 à 1990</c:v>
                </c:pt>
                <c:pt idx="3">
                  <c:v>1990 à 1999</c:v>
                </c:pt>
                <c:pt idx="4">
                  <c:v>1999 à 2006</c:v>
                </c:pt>
                <c:pt idx="5">
                  <c:v>2006 à 2011</c:v>
                </c:pt>
              </c:strCache>
            </c:strRef>
          </c:cat>
          <c:val>
            <c:numRef>
              <c:f>'rp2011_TER_COM-10114 (1)'!$B$24:$G$24</c:f>
              <c:numCache>
                <c:formatCode>General</c:formatCode>
                <c:ptCount val="6"/>
                <c:pt idx="0">
                  <c:v>0.70000000000000062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0.30000000000000032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overlap val="-25"/>
        <c:axId val="135671168"/>
        <c:axId val="135697536"/>
      </c:barChart>
      <c:catAx>
        <c:axId val="135671168"/>
        <c:scaling>
          <c:orientation val="minMax"/>
        </c:scaling>
        <c:axPos val="b"/>
        <c:majorTickMark val="none"/>
        <c:tickLblPos val="nextTo"/>
        <c:crossAx val="135697536"/>
        <c:crosses val="autoZero"/>
        <c:auto val="1"/>
        <c:lblAlgn val="ctr"/>
        <c:lblOffset val="100"/>
      </c:catAx>
      <c:valAx>
        <c:axId val="1356975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3567116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 dirty="0"/>
              <a:t>Evolution de la population par tranches d'âge entre 1999 et 2010, de la commune</a:t>
            </a:r>
          </a:p>
        </c:rich>
      </c:tx>
      <c:layout>
        <c:manualLayout>
          <c:xMode val="edge"/>
          <c:yMode val="edge"/>
          <c:x val="0.16560354374307865"/>
          <c:y val="4.528301886792452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'rp2010_POP_COM-10114'!$D$77</c:f>
              <c:strCache>
                <c:ptCount val="1"/>
                <c:pt idx="0">
                  <c:v>Evolution en %</c:v>
                </c:pt>
              </c:strCache>
            </c:strRef>
          </c:tx>
          <c:dLbls>
            <c:dLbl>
              <c:idx val="2"/>
              <c:layout>
                <c:manualLayout>
                  <c:x val="2.2148394241417488E-3"/>
                  <c:y val="-5.031446540880503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'rp2010_POP_COM-10114'!$A$78:$C$83</c:f>
              <c:strCache>
                <c:ptCount val="6"/>
                <c:pt idx="0">
                  <c:v>0 à 14 ans</c:v>
                </c:pt>
                <c:pt idx="1">
                  <c:v>15 à 29 ans</c:v>
                </c:pt>
                <c:pt idx="2">
                  <c:v>30 à 44 ans</c:v>
                </c:pt>
                <c:pt idx="3">
                  <c:v>45 à 59 ans</c:v>
                </c:pt>
                <c:pt idx="4">
                  <c:v>60 à 74 ans</c:v>
                </c:pt>
                <c:pt idx="5">
                  <c:v>75 ans ou +</c:v>
                </c:pt>
              </c:strCache>
            </c:strRef>
          </c:cat>
          <c:val>
            <c:numRef>
              <c:f>'rp2010_POP_COM-10114'!$D$78:$D$83</c:f>
              <c:numCache>
                <c:formatCode>General</c:formatCode>
                <c:ptCount val="6"/>
                <c:pt idx="0">
                  <c:v>-1.9000000000000021</c:v>
                </c:pt>
                <c:pt idx="1">
                  <c:v>-1.5</c:v>
                </c:pt>
                <c:pt idx="2">
                  <c:v>-0.59999999999999787</c:v>
                </c:pt>
                <c:pt idx="3">
                  <c:v>1.9000000000000021</c:v>
                </c:pt>
                <c:pt idx="4">
                  <c:v>1.5</c:v>
                </c:pt>
                <c:pt idx="5">
                  <c:v>0.60000000000000164</c:v>
                </c:pt>
              </c:numCache>
            </c:numRef>
          </c:val>
        </c:ser>
        <c:axId val="135731840"/>
        <c:axId val="135745920"/>
      </c:barChart>
      <c:catAx>
        <c:axId val="135731840"/>
        <c:scaling>
          <c:orientation val="minMax"/>
        </c:scaling>
        <c:axPos val="b"/>
        <c:tickLblPos val="low"/>
        <c:crossAx val="135745920"/>
        <c:crosses val="autoZero"/>
        <c:auto val="1"/>
        <c:lblAlgn val="ctr"/>
        <c:lblOffset val="100"/>
      </c:catAx>
      <c:valAx>
        <c:axId val="135745920"/>
        <c:scaling>
          <c:orientation val="minMax"/>
        </c:scaling>
        <c:axPos val="l"/>
        <c:majorGridlines/>
        <c:numFmt formatCode="General" sourceLinked="1"/>
        <c:tickLblPos val="nextTo"/>
        <c:crossAx val="135731840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 b="1" i="0" baseline="0"/>
              <a:t>Structure par âges en % (2011)</a:t>
            </a:r>
            <a:endParaRPr lang="fr-FR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'rp2011_POP_EPCI-200000545'!$B$11</c:f>
              <c:strCache>
                <c:ptCount val="1"/>
                <c:pt idx="0">
                  <c:v>Commune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1292516029124592E-2"/>
                  <c:y val="8.6407379889013227E-3"/>
                </c:manualLayout>
              </c:layout>
              <c:showVal val="1"/>
            </c:dLbl>
            <c:dLbl>
              <c:idx val="1"/>
              <c:layout>
                <c:manualLayout>
                  <c:x val="-1.1407670625517631E-2"/>
                  <c:y val="1.7957453236117814E-2"/>
                </c:manualLayout>
              </c:layout>
              <c:showVal val="1"/>
            </c:dLbl>
            <c:dLbl>
              <c:idx val="2"/>
              <c:layout>
                <c:manualLayout>
                  <c:x val="4.5630682502070443E-3"/>
                  <c:y val="1.2961617283245021E-2"/>
                </c:manualLayout>
              </c:layout>
              <c:showVal val="1"/>
            </c:dLbl>
            <c:dLbl>
              <c:idx val="4"/>
              <c:layout>
                <c:manualLayout>
                  <c:x val="-1.0209290454313499E-2"/>
                  <c:y val="1.3468013468013467E-2"/>
                </c:manualLayout>
              </c:layout>
              <c:showVal val="1"/>
            </c:dLbl>
            <c:dLbl>
              <c:idx val="5"/>
              <c:layout>
                <c:manualLayout>
                  <c:x val="-1.2251148545176111E-2"/>
                  <c:y val="2.693602693602693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'rp2011_POP_EPCI-200000545'!$A$12:$A$17</c:f>
              <c:strCache>
                <c:ptCount val="6"/>
                <c:pt idx="0">
                  <c:v>0 à 14 ans</c:v>
                </c:pt>
                <c:pt idx="1">
                  <c:v>15 à 29 ans</c:v>
                </c:pt>
                <c:pt idx="2">
                  <c:v>30 à 44 ans</c:v>
                </c:pt>
                <c:pt idx="3">
                  <c:v>45 à 59 ans</c:v>
                </c:pt>
                <c:pt idx="4">
                  <c:v>60 à 74 ans</c:v>
                </c:pt>
                <c:pt idx="5">
                  <c:v>75 ans ou plus</c:v>
                </c:pt>
              </c:strCache>
            </c:strRef>
          </c:cat>
          <c:val>
            <c:numRef>
              <c:f>'rp2011_POP_EPCI-200000545'!$B$12:$B$17</c:f>
              <c:numCache>
                <c:formatCode>General</c:formatCode>
                <c:ptCount val="6"/>
                <c:pt idx="0">
                  <c:v>16.5</c:v>
                </c:pt>
                <c:pt idx="1">
                  <c:v>14.9</c:v>
                </c:pt>
                <c:pt idx="2">
                  <c:v>17.399999999999999</c:v>
                </c:pt>
                <c:pt idx="3">
                  <c:v>21.8</c:v>
                </c:pt>
                <c:pt idx="4">
                  <c:v>17.8</c:v>
                </c:pt>
                <c:pt idx="5">
                  <c:v>11.6</c:v>
                </c:pt>
              </c:numCache>
            </c:numRef>
          </c:val>
        </c:ser>
        <c:ser>
          <c:idx val="1"/>
          <c:order val="1"/>
          <c:tx>
            <c:strRef>
              <c:f>'rp2011_POP_EPCI-200000545'!$C$11</c:f>
              <c:strCache>
                <c:ptCount val="1"/>
                <c:pt idx="0">
                  <c:v>Ccom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7608359397315696E-3"/>
                  <c:y val="2.2109253165900598E-2"/>
                </c:manualLayout>
              </c:layout>
              <c:showVal val="1"/>
            </c:dLbl>
            <c:dLbl>
              <c:idx val="2"/>
              <c:layout>
                <c:manualLayout>
                  <c:x val="1.6450040690352719E-2"/>
                  <c:y val="2.3290767518255161E-2"/>
                </c:manualLayout>
              </c:layout>
              <c:showVal val="1"/>
            </c:dLbl>
            <c:dLbl>
              <c:idx val="3"/>
              <c:layout>
                <c:manualLayout>
                  <c:x val="1.3689204750621135E-2"/>
                  <c:y val="2.3122028353622825E-2"/>
                </c:manualLayout>
              </c:layout>
              <c:showVal val="1"/>
            </c:dLbl>
            <c:dLbl>
              <c:idx val="4"/>
              <c:layout>
                <c:manualLayout>
                  <c:x val="1.3449374194950812E-2"/>
                  <c:y val="2.29529489890619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'rp2011_POP_EPCI-200000545'!$A$12:$A$17</c:f>
              <c:strCache>
                <c:ptCount val="6"/>
                <c:pt idx="0">
                  <c:v>0 à 14 ans</c:v>
                </c:pt>
                <c:pt idx="1">
                  <c:v>15 à 29 ans</c:v>
                </c:pt>
                <c:pt idx="2">
                  <c:v>30 à 44 ans</c:v>
                </c:pt>
                <c:pt idx="3">
                  <c:v>45 à 59 ans</c:v>
                </c:pt>
                <c:pt idx="4">
                  <c:v>60 à 74 ans</c:v>
                </c:pt>
                <c:pt idx="5">
                  <c:v>75 ans ou plus</c:v>
                </c:pt>
              </c:strCache>
            </c:strRef>
          </c:cat>
          <c:val>
            <c:numRef>
              <c:f>'rp2011_POP_EPCI-200000545'!$C$12:$C$17</c:f>
              <c:numCache>
                <c:formatCode>General</c:formatCode>
                <c:ptCount val="6"/>
                <c:pt idx="0">
                  <c:v>18</c:v>
                </c:pt>
                <c:pt idx="1">
                  <c:v>15.8</c:v>
                </c:pt>
                <c:pt idx="2">
                  <c:v>16.100000000000001</c:v>
                </c:pt>
                <c:pt idx="3">
                  <c:v>20.8</c:v>
                </c:pt>
                <c:pt idx="4">
                  <c:v>17.100000000000001</c:v>
                </c:pt>
                <c:pt idx="5">
                  <c:v>12.2</c:v>
                </c:pt>
              </c:numCache>
            </c:numRef>
          </c:val>
        </c:ser>
        <c:axId val="135885952"/>
        <c:axId val="135887488"/>
      </c:barChart>
      <c:catAx>
        <c:axId val="135885952"/>
        <c:scaling>
          <c:orientation val="minMax"/>
        </c:scaling>
        <c:axPos val="b"/>
        <c:tickLblPos val="nextTo"/>
        <c:crossAx val="135887488"/>
        <c:crosses val="autoZero"/>
        <c:auto val="1"/>
        <c:lblAlgn val="ctr"/>
        <c:lblOffset val="100"/>
      </c:catAx>
      <c:valAx>
        <c:axId val="135887488"/>
        <c:scaling>
          <c:orientation val="minMax"/>
        </c:scaling>
        <c:axPos val="l"/>
        <c:majorGridlines/>
        <c:numFmt formatCode="General" sourceLinked="1"/>
        <c:tickLblPos val="nextTo"/>
        <c:crossAx val="1358859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600"/>
              <a:t>Nombre de ménages avec</a:t>
            </a:r>
            <a:r>
              <a:rPr lang="fr-FR" sz="1600" baseline="0"/>
              <a:t> enfants moins de 24 ans</a:t>
            </a:r>
            <a:endParaRPr lang="fr-FR" sz="1600"/>
          </a:p>
        </c:rich>
      </c:tx>
      <c:layout>
        <c:manualLayout>
          <c:xMode val="edge"/>
          <c:yMode val="edge"/>
          <c:x val="0.18335006781870386"/>
          <c:y val="5.6022408963585436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'rp2011_LOG_COM-10114'!$B$131</c:f>
              <c:strCache>
                <c:ptCount val="1"/>
                <c:pt idx="0">
                  <c:v>1999</c:v>
                </c:pt>
              </c:strCache>
            </c:strRef>
          </c:tx>
          <c:dLbls>
            <c:showVal val="1"/>
          </c:dLbls>
          <c:cat>
            <c:strRef>
              <c:f>'rp2011_LOG_COM-10114'!$A$132:$A$136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+</c:v>
                </c:pt>
              </c:strCache>
            </c:strRef>
          </c:cat>
          <c:val>
            <c:numRef>
              <c:f>'rp2011_LOG_COM-10114'!$B$132:$B$136</c:f>
              <c:numCache>
                <c:formatCode>General</c:formatCode>
                <c:ptCount val="5"/>
                <c:pt idx="0">
                  <c:v>144</c:v>
                </c:pt>
                <c:pt idx="1">
                  <c:v>56</c:v>
                </c:pt>
                <c:pt idx="2">
                  <c:v>40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'rp2011_LOG_COM-10114'!$C$131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strRef>
              <c:f>'rp2011_LOG_COM-10114'!$A$132:$A$136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ou +</c:v>
                </c:pt>
              </c:strCache>
            </c:strRef>
          </c:cat>
          <c:val>
            <c:numRef>
              <c:f>'rp2011_LOG_COM-10114'!$C$132:$C$136</c:f>
              <c:numCache>
                <c:formatCode>General</c:formatCode>
                <c:ptCount val="5"/>
                <c:pt idx="0">
                  <c:v>135</c:v>
                </c:pt>
                <c:pt idx="1">
                  <c:v>46</c:v>
                </c:pt>
                <c:pt idx="2">
                  <c:v>42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</c:ser>
        <c:gapWidth val="75"/>
        <c:overlap val="100"/>
        <c:axId val="136134656"/>
        <c:axId val="136136192"/>
      </c:barChart>
      <c:catAx>
        <c:axId val="136134656"/>
        <c:scaling>
          <c:orientation val="minMax"/>
        </c:scaling>
        <c:axPos val="b"/>
        <c:majorTickMark val="none"/>
        <c:tickLblPos val="nextTo"/>
        <c:crossAx val="136136192"/>
        <c:crosses val="autoZero"/>
        <c:auto val="1"/>
        <c:lblAlgn val="ctr"/>
        <c:lblOffset val="100"/>
      </c:catAx>
      <c:valAx>
        <c:axId val="1361361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3613465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 b="1" i="0" baseline="0"/>
              <a:t>Evolution de la structure du parc immobilier de 1968 à 2011</a:t>
            </a:r>
            <a:endParaRPr lang="fr-FR" sz="1400"/>
          </a:p>
        </c:rich>
      </c:tx>
      <c:layout>
        <c:manualLayout>
          <c:xMode val="edge"/>
          <c:yMode val="edge"/>
          <c:x val="0.17220567726063937"/>
          <c:y val="3.053435114503817E-2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strRef>
              <c:f>'rp2010_LOG_COM-10114'!$A$12</c:f>
              <c:strCache>
                <c:ptCount val="1"/>
                <c:pt idx="0">
                  <c:v>Résidences principales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2"/>
              <c:layout>
                <c:manualLayout>
                  <c:x val="-5.5633670791150804E-3"/>
                  <c:y val="-1.070643522417890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7.4696545284780582E-3"/>
                </c:manualLayout>
              </c:layout>
              <c:showVal val="1"/>
            </c:dLbl>
            <c:dLbl>
              <c:idx val="4"/>
              <c:layout>
                <c:manualLayout>
                  <c:x val="-5.5632823365785811E-3"/>
                  <c:y val="-4.4817927170869132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7348272642390443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1.33209843263410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numRef>
              <c:f>'rp2010_LOG_COM-10114'!$B$10:$H$10</c:f>
              <c:numCache>
                <c:formatCode>General</c:formatCode>
                <c:ptCount val="7"/>
                <c:pt idx="0">
                  <c:v>1968</c:v>
                </c:pt>
                <c:pt idx="1">
                  <c:v>1975</c:v>
                </c:pt>
                <c:pt idx="2">
                  <c:v>1982</c:v>
                </c:pt>
                <c:pt idx="3">
                  <c:v>1990</c:v>
                </c:pt>
                <c:pt idx="4">
                  <c:v>1999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'rp2010_LOG_COM-10114'!$B$12:$H$12</c:f>
              <c:numCache>
                <c:formatCode>General</c:formatCode>
                <c:ptCount val="7"/>
                <c:pt idx="0">
                  <c:v>209</c:v>
                </c:pt>
                <c:pt idx="1">
                  <c:v>284</c:v>
                </c:pt>
                <c:pt idx="2">
                  <c:v>329</c:v>
                </c:pt>
                <c:pt idx="3">
                  <c:v>321</c:v>
                </c:pt>
                <c:pt idx="4">
                  <c:v>326</c:v>
                </c:pt>
                <c:pt idx="5">
                  <c:v>338</c:v>
                </c:pt>
                <c:pt idx="6">
                  <c:v>354</c:v>
                </c:pt>
              </c:numCache>
            </c:numRef>
          </c:val>
        </c:ser>
        <c:ser>
          <c:idx val="2"/>
          <c:order val="1"/>
          <c:tx>
            <c:strRef>
              <c:f>'rp2010_LOG_COM-10114'!$A$13</c:f>
              <c:strCache>
                <c:ptCount val="1"/>
                <c:pt idx="0">
                  <c:v>Résidences secondaires et logements occasionnels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0"/>
                  <c:y val="-1.3320984326341122E-2"/>
                </c:manualLayout>
              </c:layout>
              <c:showVal val="1"/>
            </c:dLbl>
            <c:dLbl>
              <c:idx val="1"/>
              <c:layout>
                <c:manualLayout>
                  <c:x val="-1.0363287922343039E-4"/>
                  <c:y val="-6.9713151307851506E-3"/>
                </c:manualLayout>
              </c:layout>
              <c:showVal val="1"/>
            </c:dLbl>
            <c:dLbl>
              <c:idx val="2"/>
              <c:layout>
                <c:manualLayout>
                  <c:x val="1.0503895346415351E-3"/>
                  <c:y val="-1.0706435224178901E-2"/>
                </c:manualLayout>
              </c:layout>
              <c:showVal val="1"/>
            </c:dLbl>
            <c:dLbl>
              <c:idx val="3"/>
              <c:layout>
                <c:manualLayout>
                  <c:x val="-5.5632823365786514E-3"/>
                  <c:y val="1.867413632119514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9878618113912292E-2"/>
                </c:manualLayout>
              </c:layout>
              <c:showVal val="1"/>
            </c:dLbl>
            <c:dLbl>
              <c:idx val="5"/>
              <c:layout>
                <c:manualLayout>
                  <c:x val="2.2045855379188802E-3"/>
                  <c:y val="-6.5570010513438534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1.77613124351214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numRef>
              <c:f>'rp2010_LOG_COM-10114'!$B$10:$H$10</c:f>
              <c:numCache>
                <c:formatCode>General</c:formatCode>
                <c:ptCount val="7"/>
                <c:pt idx="0">
                  <c:v>1968</c:v>
                </c:pt>
                <c:pt idx="1">
                  <c:v>1975</c:v>
                </c:pt>
                <c:pt idx="2">
                  <c:v>1982</c:v>
                </c:pt>
                <c:pt idx="3">
                  <c:v>1990</c:v>
                </c:pt>
                <c:pt idx="4">
                  <c:v>1999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'rp2010_LOG_COM-10114'!$B$13:$H$13</c:f>
              <c:numCache>
                <c:formatCode>General</c:formatCode>
                <c:ptCount val="7"/>
                <c:pt idx="0">
                  <c:v>20</c:v>
                </c:pt>
                <c:pt idx="1">
                  <c:v>34</c:v>
                </c:pt>
                <c:pt idx="2">
                  <c:v>30</c:v>
                </c:pt>
                <c:pt idx="3">
                  <c:v>28</c:v>
                </c:pt>
                <c:pt idx="4">
                  <c:v>28</c:v>
                </c:pt>
                <c:pt idx="5">
                  <c:v>27</c:v>
                </c:pt>
                <c:pt idx="6">
                  <c:v>22</c:v>
                </c:pt>
              </c:numCache>
            </c:numRef>
          </c:val>
        </c:ser>
        <c:ser>
          <c:idx val="3"/>
          <c:order val="2"/>
          <c:tx>
            <c:strRef>
              <c:f>'rp2010_LOG_COM-10114'!$A$14</c:f>
              <c:strCache>
                <c:ptCount val="1"/>
                <c:pt idx="0">
                  <c:v>Logements vacants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6.6137566137566134E-3"/>
                  <c:y val="-2.2201640543902036E-2"/>
                </c:manualLayout>
              </c:layout>
              <c:showVal val="1"/>
            </c:dLbl>
            <c:dLbl>
              <c:idx val="1"/>
              <c:layout>
                <c:manualLayout>
                  <c:x val="1.4006929689344401E-3"/>
                  <c:y val="-8.6733243617727607E-3"/>
                </c:manualLayout>
              </c:layout>
              <c:showVal val="1"/>
            </c:dLbl>
            <c:dLbl>
              <c:idx val="2"/>
              <c:layout>
                <c:manualLayout>
                  <c:x val="4.1626741101806804E-3"/>
                  <c:y val="-2.6641968652682212E-2"/>
                </c:manualLayout>
              </c:layout>
              <c:showVal val="1"/>
            </c:dLbl>
            <c:dLbl>
              <c:idx val="4"/>
              <c:layout>
                <c:manualLayout>
                  <c:x val="1.0502159452290701E-3"/>
                  <c:y val="-2.5313366541394292E-3"/>
                </c:manualLayout>
              </c:layout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3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numRef>
              <c:f>'rp2010_LOG_COM-10114'!$B$10:$H$10</c:f>
              <c:numCache>
                <c:formatCode>General</c:formatCode>
                <c:ptCount val="7"/>
                <c:pt idx="0">
                  <c:v>1968</c:v>
                </c:pt>
                <c:pt idx="1">
                  <c:v>1975</c:v>
                </c:pt>
                <c:pt idx="2">
                  <c:v>1982</c:v>
                </c:pt>
                <c:pt idx="3">
                  <c:v>1990</c:v>
                </c:pt>
                <c:pt idx="4">
                  <c:v>1999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'rp2010_LOG_COM-10114'!$B$14:$H$14</c:f>
              <c:numCache>
                <c:formatCode>General</c:formatCode>
                <c:ptCount val="7"/>
                <c:pt idx="0">
                  <c:v>15</c:v>
                </c:pt>
                <c:pt idx="1">
                  <c:v>25</c:v>
                </c:pt>
                <c:pt idx="2">
                  <c:v>15</c:v>
                </c:pt>
                <c:pt idx="3">
                  <c:v>40</c:v>
                </c:pt>
                <c:pt idx="4">
                  <c:v>36</c:v>
                </c:pt>
                <c:pt idx="5">
                  <c:v>29</c:v>
                </c:pt>
                <c:pt idx="6">
                  <c:v>36</c:v>
                </c:pt>
              </c:numCache>
            </c:numRef>
          </c:val>
        </c:ser>
        <c:gapWidth val="75"/>
        <c:axId val="147892096"/>
        <c:axId val="147893632"/>
      </c:barChart>
      <c:catAx>
        <c:axId val="147892096"/>
        <c:scaling>
          <c:orientation val="minMax"/>
        </c:scaling>
        <c:axPos val="b"/>
        <c:numFmt formatCode="General" sourceLinked="1"/>
        <c:majorTickMark val="none"/>
        <c:tickLblPos val="nextTo"/>
        <c:crossAx val="147893632"/>
        <c:crosses val="autoZero"/>
        <c:auto val="1"/>
        <c:lblAlgn val="ctr"/>
        <c:lblOffset val="100"/>
      </c:catAx>
      <c:valAx>
        <c:axId val="1478936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47892096"/>
        <c:crosses val="autoZero"/>
        <c:crossBetween val="between"/>
      </c:valAx>
    </c:plotArea>
    <c:legend>
      <c:legendPos val="b"/>
      <c:layout/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 dirty="0"/>
              <a:t>Evolution</a:t>
            </a:r>
            <a:r>
              <a:rPr lang="fr-FR" sz="1400" baseline="0" dirty="0"/>
              <a:t> du nombre de pièces par logements 99-11   - Commune-</a:t>
            </a:r>
            <a:endParaRPr lang="fr-FR" sz="1400" dirty="0"/>
          </a:p>
        </c:rich>
      </c:tx>
      <c:layout>
        <c:manualLayout>
          <c:xMode val="edge"/>
          <c:yMode val="edge"/>
          <c:x val="0.18469993557230635"/>
          <c:y val="4.376286297546141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'rp2010_LOG_COM-10114'!$B$38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'rp2010_LOG_COM-10114'!$A$39:$A$43</c:f>
              <c:strCache>
                <c:ptCount val="5"/>
                <c:pt idx="0">
                  <c:v>1 pièce</c:v>
                </c:pt>
                <c:pt idx="1">
                  <c:v>2 pièces</c:v>
                </c:pt>
                <c:pt idx="2">
                  <c:v>3 pièces</c:v>
                </c:pt>
                <c:pt idx="3">
                  <c:v>4 pièces</c:v>
                </c:pt>
                <c:pt idx="4">
                  <c:v>5 pièces ou plus</c:v>
                </c:pt>
              </c:strCache>
            </c:strRef>
          </c:cat>
          <c:val>
            <c:numRef>
              <c:f>'rp2010_LOG_COM-10114'!$B$39:$B$43</c:f>
              <c:numCache>
                <c:formatCode>General</c:formatCode>
                <c:ptCount val="5"/>
                <c:pt idx="0">
                  <c:v>1</c:v>
                </c:pt>
                <c:pt idx="1">
                  <c:v>18</c:v>
                </c:pt>
                <c:pt idx="2">
                  <c:v>86</c:v>
                </c:pt>
                <c:pt idx="3">
                  <c:v>116</c:v>
                </c:pt>
                <c:pt idx="4">
                  <c:v>105</c:v>
                </c:pt>
              </c:numCache>
            </c:numRef>
          </c:val>
        </c:ser>
        <c:ser>
          <c:idx val="1"/>
          <c:order val="1"/>
          <c:tx>
            <c:strRef>
              <c:f>'rp2010_LOG_COM-10114'!$C$38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1.5873015873015879E-2"/>
                </c:manualLayout>
              </c:layout>
              <c:showVal val="1"/>
            </c:dLbl>
            <c:dLbl>
              <c:idx val="3"/>
              <c:layout>
                <c:manualLayout>
                  <c:x val="8.0540896419767437E-17"/>
                  <c:y val="2.64550264550267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'rp2010_LOG_COM-10114'!$A$39:$A$43</c:f>
              <c:strCache>
                <c:ptCount val="5"/>
                <c:pt idx="0">
                  <c:v>1 pièce</c:v>
                </c:pt>
                <c:pt idx="1">
                  <c:v>2 pièces</c:v>
                </c:pt>
                <c:pt idx="2">
                  <c:v>3 pièces</c:v>
                </c:pt>
                <c:pt idx="3">
                  <c:v>4 pièces</c:v>
                </c:pt>
                <c:pt idx="4">
                  <c:v>5 pièces ou plus</c:v>
                </c:pt>
              </c:strCache>
            </c:strRef>
          </c:cat>
          <c:val>
            <c:numRef>
              <c:f>'rp2010_LOG_COM-10114'!$C$39:$C$43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65</c:v>
                </c:pt>
                <c:pt idx="3">
                  <c:v>126</c:v>
                </c:pt>
                <c:pt idx="4">
                  <c:v>146</c:v>
                </c:pt>
              </c:numCache>
            </c:numRef>
          </c:val>
        </c:ser>
        <c:gapWidth val="75"/>
        <c:overlap val="-25"/>
        <c:axId val="147977344"/>
        <c:axId val="147978880"/>
      </c:barChart>
      <c:catAx>
        <c:axId val="147977344"/>
        <c:scaling>
          <c:orientation val="minMax"/>
        </c:scaling>
        <c:axPos val="b"/>
        <c:majorTickMark val="none"/>
        <c:tickLblPos val="nextTo"/>
        <c:crossAx val="147978880"/>
        <c:crosses val="autoZero"/>
        <c:auto val="1"/>
        <c:lblAlgn val="ctr"/>
        <c:lblOffset val="100"/>
      </c:catAx>
      <c:valAx>
        <c:axId val="1479788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4797734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Statut d'occupation des résidences principales en %</a:t>
            </a:r>
          </a:p>
        </c:rich>
      </c:tx>
      <c:layout>
        <c:manualLayout>
          <c:xMode val="edge"/>
          <c:yMode val="edge"/>
          <c:x val="0.18758620689655287"/>
          <c:y val="2.5225225225225453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Feuil1!$A$4</c:f>
              <c:strCache>
                <c:ptCount val="1"/>
                <c:pt idx="0">
                  <c:v>Propriétaire</c:v>
                </c:pt>
              </c:strCache>
            </c:strRef>
          </c:tx>
          <c:dLbls>
            <c:showVal val="1"/>
          </c:dLbls>
          <c:cat>
            <c:multiLvlStrRef>
              <c:f>Feuil1!$B$2:$G$3</c:f>
              <c:multiLvlStrCache>
                <c:ptCount val="6"/>
                <c:lvl>
                  <c:pt idx="0">
                    <c:v>1999</c:v>
                  </c:pt>
                  <c:pt idx="1">
                    <c:v>2011</c:v>
                  </c:pt>
                  <c:pt idx="2">
                    <c:v>1999</c:v>
                  </c:pt>
                  <c:pt idx="3">
                    <c:v>2011</c:v>
                  </c:pt>
                  <c:pt idx="4">
                    <c:v>1999</c:v>
                  </c:pt>
                  <c:pt idx="5">
                    <c:v>2011</c:v>
                  </c:pt>
                </c:lvl>
                <c:lvl>
                  <c:pt idx="0">
                    <c:v>Commune</c:v>
                  </c:pt>
                  <c:pt idx="2">
                    <c:v>Canton</c:v>
                  </c:pt>
                  <c:pt idx="4">
                    <c:v>Département</c:v>
                  </c:pt>
                </c:lvl>
              </c:multiLvlStrCache>
            </c:multiLvlStrRef>
          </c:cat>
          <c:val>
            <c:numRef>
              <c:f>Feuil1!$B$4:$G$4</c:f>
              <c:numCache>
                <c:formatCode>General</c:formatCode>
                <c:ptCount val="6"/>
                <c:pt idx="0">
                  <c:v>65.3</c:v>
                </c:pt>
                <c:pt idx="1">
                  <c:v>69.900000000000006</c:v>
                </c:pt>
                <c:pt idx="2">
                  <c:v>51</c:v>
                </c:pt>
                <c:pt idx="3">
                  <c:v>80</c:v>
                </c:pt>
                <c:pt idx="4">
                  <c:v>56.6</c:v>
                </c:pt>
                <c:pt idx="5">
                  <c:v>59.2</c:v>
                </c:pt>
              </c:numCache>
            </c:numRef>
          </c:val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Locataire privé</c:v>
                </c:pt>
              </c:strCache>
            </c:strRef>
          </c:tx>
          <c:dLbls>
            <c:showVal val="1"/>
          </c:dLbls>
          <c:cat>
            <c:multiLvlStrRef>
              <c:f>Feuil1!$B$2:$G$3</c:f>
              <c:multiLvlStrCache>
                <c:ptCount val="6"/>
                <c:lvl>
                  <c:pt idx="0">
                    <c:v>1999</c:v>
                  </c:pt>
                  <c:pt idx="1">
                    <c:v>2011</c:v>
                  </c:pt>
                  <c:pt idx="2">
                    <c:v>1999</c:v>
                  </c:pt>
                  <c:pt idx="3">
                    <c:v>2011</c:v>
                  </c:pt>
                  <c:pt idx="4">
                    <c:v>1999</c:v>
                  </c:pt>
                  <c:pt idx="5">
                    <c:v>2011</c:v>
                  </c:pt>
                </c:lvl>
                <c:lvl>
                  <c:pt idx="0">
                    <c:v>Commune</c:v>
                  </c:pt>
                  <c:pt idx="2">
                    <c:v>Canton</c:v>
                  </c:pt>
                  <c:pt idx="4">
                    <c:v>Département</c:v>
                  </c:pt>
                </c:lvl>
              </c:multiLvlStrCache>
            </c:multiLvlStrRef>
          </c:cat>
          <c:val>
            <c:numRef>
              <c:f>Feuil1!$B$5:$G$5</c:f>
              <c:numCache>
                <c:formatCode>General</c:formatCode>
                <c:ptCount val="6"/>
                <c:pt idx="0">
                  <c:v>7.3999999999999986</c:v>
                </c:pt>
                <c:pt idx="1">
                  <c:v>7.5</c:v>
                </c:pt>
                <c:pt idx="2">
                  <c:v>17.699999999999996</c:v>
                </c:pt>
                <c:pt idx="3">
                  <c:v>9.8000000000000007</c:v>
                </c:pt>
                <c:pt idx="4">
                  <c:v>16.900000000000002</c:v>
                </c:pt>
                <c:pt idx="5">
                  <c:v>18.999999999999989</c:v>
                </c:pt>
              </c:numCache>
            </c:numRef>
          </c:val>
        </c:ser>
        <c:ser>
          <c:idx val="2"/>
          <c:order val="2"/>
          <c:tx>
            <c:strRef>
              <c:f>Feuil1!$A$6</c:f>
              <c:strCache>
                <c:ptCount val="1"/>
                <c:pt idx="0">
                  <c:v>Locataire HLM</c:v>
                </c:pt>
              </c:strCache>
            </c:strRef>
          </c:tx>
          <c:dLbls>
            <c:showVal val="1"/>
          </c:dLbls>
          <c:cat>
            <c:multiLvlStrRef>
              <c:f>Feuil1!$B$2:$G$3</c:f>
              <c:multiLvlStrCache>
                <c:ptCount val="6"/>
                <c:lvl>
                  <c:pt idx="0">
                    <c:v>1999</c:v>
                  </c:pt>
                  <c:pt idx="1">
                    <c:v>2011</c:v>
                  </c:pt>
                  <c:pt idx="2">
                    <c:v>1999</c:v>
                  </c:pt>
                  <c:pt idx="3">
                    <c:v>2011</c:v>
                  </c:pt>
                  <c:pt idx="4">
                    <c:v>1999</c:v>
                  </c:pt>
                  <c:pt idx="5">
                    <c:v>2011</c:v>
                  </c:pt>
                </c:lvl>
                <c:lvl>
                  <c:pt idx="0">
                    <c:v>Commune</c:v>
                  </c:pt>
                  <c:pt idx="2">
                    <c:v>Canton</c:v>
                  </c:pt>
                  <c:pt idx="4">
                    <c:v>Département</c:v>
                  </c:pt>
                </c:lvl>
              </c:multiLvlStrCache>
            </c:multiLvlStrRef>
          </c:cat>
          <c:val>
            <c:numRef>
              <c:f>Feuil1!$B$6:$G$6</c:f>
              <c:numCache>
                <c:formatCode>General</c:formatCode>
                <c:ptCount val="6"/>
                <c:pt idx="0">
                  <c:v>23</c:v>
                </c:pt>
                <c:pt idx="1">
                  <c:v>22</c:v>
                </c:pt>
                <c:pt idx="2">
                  <c:v>28.6</c:v>
                </c:pt>
                <c:pt idx="3">
                  <c:v>8.8000000000000007</c:v>
                </c:pt>
                <c:pt idx="4">
                  <c:v>22.3</c:v>
                </c:pt>
                <c:pt idx="5">
                  <c:v>19.8</c:v>
                </c:pt>
              </c:numCache>
            </c:numRef>
          </c:val>
        </c:ser>
        <c:ser>
          <c:idx val="3"/>
          <c:order val="3"/>
          <c:tx>
            <c:strRef>
              <c:f>Feuil1!$A$7</c:f>
              <c:strCache>
                <c:ptCount val="1"/>
                <c:pt idx="0">
                  <c:v>Logé gratuitement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3.243243243243244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5225225225225495E-2"/>
                </c:manualLayout>
              </c:layout>
              <c:showVal val="1"/>
            </c:dLbl>
            <c:showVal val="1"/>
          </c:dLbls>
          <c:cat>
            <c:multiLvlStrRef>
              <c:f>Feuil1!$B$2:$G$3</c:f>
              <c:multiLvlStrCache>
                <c:ptCount val="6"/>
                <c:lvl>
                  <c:pt idx="0">
                    <c:v>1999</c:v>
                  </c:pt>
                  <c:pt idx="1">
                    <c:v>2011</c:v>
                  </c:pt>
                  <c:pt idx="2">
                    <c:v>1999</c:v>
                  </c:pt>
                  <c:pt idx="3">
                    <c:v>2011</c:v>
                  </c:pt>
                  <c:pt idx="4">
                    <c:v>1999</c:v>
                  </c:pt>
                  <c:pt idx="5">
                    <c:v>2011</c:v>
                  </c:pt>
                </c:lvl>
                <c:lvl>
                  <c:pt idx="0">
                    <c:v>Commune</c:v>
                  </c:pt>
                  <c:pt idx="2">
                    <c:v>Canton</c:v>
                  </c:pt>
                  <c:pt idx="4">
                    <c:v>Département</c:v>
                  </c:pt>
                </c:lvl>
              </c:multiLvlStrCache>
            </c:multiLvlStrRef>
          </c:cat>
          <c:val>
            <c:numRef>
              <c:f>Feuil1!$B$7:$G$7</c:f>
              <c:numCache>
                <c:formatCode>General</c:formatCode>
                <c:ptCount val="6"/>
                <c:pt idx="0">
                  <c:v>4.3</c:v>
                </c:pt>
                <c:pt idx="1">
                  <c:v>0.60000000000000064</c:v>
                </c:pt>
                <c:pt idx="2">
                  <c:v>2.8</c:v>
                </c:pt>
                <c:pt idx="3">
                  <c:v>1.4</c:v>
                </c:pt>
                <c:pt idx="4">
                  <c:v>4.2</c:v>
                </c:pt>
                <c:pt idx="5">
                  <c:v>2</c:v>
                </c:pt>
              </c:numCache>
            </c:numRef>
          </c:val>
        </c:ser>
        <c:gapWidth val="75"/>
        <c:overlap val="100"/>
        <c:axId val="153359488"/>
        <c:axId val="153361024"/>
      </c:barChart>
      <c:catAx>
        <c:axId val="153359488"/>
        <c:scaling>
          <c:orientation val="minMax"/>
        </c:scaling>
        <c:axPos val="b"/>
        <c:majorTickMark val="none"/>
        <c:tickLblPos val="nextTo"/>
        <c:crossAx val="153361024"/>
        <c:crosses val="autoZero"/>
        <c:auto val="1"/>
        <c:lblAlgn val="ctr"/>
        <c:lblOffset val="100"/>
      </c:catAx>
      <c:valAx>
        <c:axId val="153361024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5335948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>
        <c:manualLayout>
          <c:xMode val="edge"/>
          <c:yMode val="edge"/>
          <c:x val="0.17948732456347302"/>
          <c:y val="5.1565270759065557E-2"/>
        </c:manualLayout>
      </c:layout>
      <c:txPr>
        <a:bodyPr/>
        <a:lstStyle/>
        <a:p>
          <a:pPr>
            <a:defRPr sz="1400"/>
          </a:pPr>
          <a:endParaRPr lang="fr-F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'rp2011_EMP_COM-10114'!$A$56</c:f>
              <c:strCache>
                <c:ptCount val="1"/>
                <c:pt idx="0">
                  <c:v>Taux de chômage en %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multiLvlStrRef>
              <c:f>'rp2011_EMP_COM-10114'!$B$54:$G$55</c:f>
              <c:multiLvlStrCache>
                <c:ptCount val="6"/>
                <c:lvl>
                  <c:pt idx="0">
                    <c:v>1999</c:v>
                  </c:pt>
                  <c:pt idx="1">
                    <c:v>2011</c:v>
                  </c:pt>
                  <c:pt idx="2">
                    <c:v>1999</c:v>
                  </c:pt>
                  <c:pt idx="3">
                    <c:v>2011</c:v>
                  </c:pt>
                  <c:pt idx="4">
                    <c:v>1999</c:v>
                  </c:pt>
                  <c:pt idx="5">
                    <c:v>2011</c:v>
                  </c:pt>
                </c:lvl>
                <c:lvl>
                  <c:pt idx="0">
                    <c:v>Commune</c:v>
                  </c:pt>
                  <c:pt idx="2">
                    <c:v>Canton</c:v>
                  </c:pt>
                  <c:pt idx="4">
                    <c:v>Département</c:v>
                  </c:pt>
                </c:lvl>
              </c:multiLvlStrCache>
            </c:multiLvlStrRef>
          </c:cat>
          <c:val>
            <c:numRef>
              <c:f>'rp2011_EMP_COM-10114'!$B$56:$G$56</c:f>
              <c:numCache>
                <c:formatCode>General</c:formatCode>
                <c:ptCount val="6"/>
                <c:pt idx="0">
                  <c:v>10.6</c:v>
                </c:pt>
                <c:pt idx="1">
                  <c:v>14</c:v>
                </c:pt>
                <c:pt idx="2">
                  <c:v>10.5</c:v>
                </c:pt>
                <c:pt idx="3">
                  <c:v>11.9</c:v>
                </c:pt>
                <c:pt idx="4">
                  <c:v>13.8</c:v>
                </c:pt>
                <c:pt idx="5">
                  <c:v>13.5</c:v>
                </c:pt>
              </c:numCache>
            </c:numRef>
          </c:val>
        </c:ser>
        <c:axId val="153553152"/>
        <c:axId val="153575424"/>
      </c:barChart>
      <c:catAx>
        <c:axId val="153553152"/>
        <c:scaling>
          <c:orientation val="minMax"/>
        </c:scaling>
        <c:axPos val="b"/>
        <c:tickLblPos val="nextTo"/>
        <c:crossAx val="153575424"/>
        <c:crosses val="autoZero"/>
        <c:auto val="1"/>
        <c:lblAlgn val="ctr"/>
        <c:lblOffset val="100"/>
      </c:catAx>
      <c:valAx>
        <c:axId val="153575424"/>
        <c:scaling>
          <c:orientation val="minMax"/>
        </c:scaling>
        <c:axPos val="l"/>
        <c:majorGridlines/>
        <c:numFmt formatCode="General" sourceLinked="1"/>
        <c:tickLblPos val="nextTo"/>
        <c:crossAx val="153553152"/>
        <c:crosses val="autoZero"/>
        <c:crossBetween val="between"/>
      </c:valAx>
    </c:plotArea>
    <c:plotVisOnly val="1"/>
  </c:chart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98B99-4B86-4608-B9C7-C079A6A008F8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AA633F8-86F7-4DEC-86C3-0AD38B93CCC8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Une lente diminution de la population communale</a:t>
          </a:r>
          <a:endParaRPr lang="fr-FR" dirty="0"/>
        </a:p>
      </dgm:t>
    </dgm:pt>
    <dgm:pt modelId="{0F2F6BCD-BACA-45A1-A17E-D7238FBC8FE6}" type="parTrans" cxnId="{FDFF7B37-4114-4ACD-B159-0623AD93E8B0}">
      <dgm:prSet/>
      <dgm:spPr/>
      <dgm:t>
        <a:bodyPr/>
        <a:lstStyle/>
        <a:p>
          <a:endParaRPr lang="fr-FR"/>
        </a:p>
      </dgm:t>
    </dgm:pt>
    <dgm:pt modelId="{F31E3C57-BB84-4D97-8FE1-8EF6095B4A20}" type="sibTrans" cxnId="{FDFF7B37-4114-4ACD-B159-0623AD93E8B0}">
      <dgm:prSet/>
      <dgm:spPr/>
      <dgm:t>
        <a:bodyPr/>
        <a:lstStyle/>
        <a:p>
          <a:endParaRPr lang="fr-FR"/>
        </a:p>
      </dgm:t>
    </dgm:pt>
    <dgm:pt modelId="{06263E50-F182-4D33-8680-3B42D156342E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Une tendance au vieillissement</a:t>
          </a:r>
          <a:endParaRPr lang="fr-FR" dirty="0"/>
        </a:p>
      </dgm:t>
    </dgm:pt>
    <dgm:pt modelId="{33651FBD-ABDF-4063-A8D0-B8BFC89FDF76}" type="parTrans" cxnId="{60C19185-79FD-4628-A1A1-39812D82C5F0}">
      <dgm:prSet/>
      <dgm:spPr/>
      <dgm:t>
        <a:bodyPr/>
        <a:lstStyle/>
        <a:p>
          <a:endParaRPr lang="fr-FR"/>
        </a:p>
      </dgm:t>
    </dgm:pt>
    <dgm:pt modelId="{473E4FC0-0286-4E7A-8CD3-6DAD1CE60D4B}" type="sibTrans" cxnId="{60C19185-79FD-4628-A1A1-39812D82C5F0}">
      <dgm:prSet/>
      <dgm:spPr/>
      <dgm:t>
        <a:bodyPr/>
        <a:lstStyle/>
        <a:p>
          <a:endParaRPr lang="fr-FR"/>
        </a:p>
      </dgm:t>
    </dgm:pt>
    <dgm:pt modelId="{CBF12CDD-99F8-40BA-997A-08B5F6A07A8D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/>
            <a:t>Le phénomène de desserrement  des ménages</a:t>
          </a:r>
          <a:endParaRPr lang="fr-FR" dirty="0"/>
        </a:p>
      </dgm:t>
    </dgm:pt>
    <dgm:pt modelId="{E7665892-6D84-48F2-BC32-83C794A75481}" type="parTrans" cxnId="{F3559C34-49DA-464C-BE99-A3A2553F6AD5}">
      <dgm:prSet/>
      <dgm:spPr/>
      <dgm:t>
        <a:bodyPr/>
        <a:lstStyle/>
        <a:p>
          <a:endParaRPr lang="fr-FR"/>
        </a:p>
      </dgm:t>
    </dgm:pt>
    <dgm:pt modelId="{9448C484-0F15-46F7-AFBC-CB78DF5B9A85}" type="sibTrans" cxnId="{F3559C34-49DA-464C-BE99-A3A2553F6AD5}">
      <dgm:prSet/>
      <dgm:spPr/>
      <dgm:t>
        <a:bodyPr/>
        <a:lstStyle/>
        <a:p>
          <a:endParaRPr lang="fr-FR"/>
        </a:p>
      </dgm:t>
    </dgm:pt>
    <dgm:pt modelId="{52CFD78A-2EEE-4EE0-AA5F-95D1817C5F93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 smtClean="0"/>
            <a:t>Structures  familiales mais avec une baisse du nombre d’enfants</a:t>
          </a:r>
          <a:endParaRPr lang="fr-FR" dirty="0"/>
        </a:p>
      </dgm:t>
    </dgm:pt>
    <dgm:pt modelId="{08696AA0-8550-4CC2-8348-752FD2FE4431}" type="parTrans" cxnId="{D3AE7580-846A-4005-B743-6A8BA4C05F8F}">
      <dgm:prSet/>
      <dgm:spPr/>
      <dgm:t>
        <a:bodyPr/>
        <a:lstStyle/>
        <a:p>
          <a:endParaRPr lang="fr-FR"/>
        </a:p>
      </dgm:t>
    </dgm:pt>
    <dgm:pt modelId="{34038395-AD16-4C90-9566-A5F899BBC69B}" type="sibTrans" cxnId="{D3AE7580-846A-4005-B743-6A8BA4C05F8F}">
      <dgm:prSet/>
      <dgm:spPr/>
      <dgm:t>
        <a:bodyPr/>
        <a:lstStyle/>
        <a:p>
          <a:endParaRPr lang="fr-FR"/>
        </a:p>
      </dgm:t>
    </dgm:pt>
    <dgm:pt modelId="{D32FC410-C5A9-47CC-AB06-B155FD8B99B3}" type="pres">
      <dgm:prSet presAssocID="{23998B99-4B86-4608-B9C7-C079A6A008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1E46D3-3946-4F75-8396-62162D69BA7C}" type="pres">
      <dgm:prSet presAssocID="{23998B99-4B86-4608-B9C7-C079A6A008F8}" presName="diamond" presStyleLbl="bgShp" presStyleIdx="0" presStyleCn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846ED10C-3C64-4BE4-8977-DF951FAB692E}" type="pres">
      <dgm:prSet presAssocID="{23998B99-4B86-4608-B9C7-C079A6A008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2C1D57-FDEE-44CE-B191-B613DF4E714B}" type="pres">
      <dgm:prSet presAssocID="{23998B99-4B86-4608-B9C7-C079A6A008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34873C-EE8C-4C10-888E-0A9F74119479}" type="pres">
      <dgm:prSet presAssocID="{23998B99-4B86-4608-B9C7-C079A6A008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E8F234-F05A-4EF0-BBD6-DB08BFCA0EA2}" type="pres">
      <dgm:prSet presAssocID="{23998B99-4B86-4608-B9C7-C079A6A008F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559C34-49DA-464C-BE99-A3A2553F6AD5}" srcId="{23998B99-4B86-4608-B9C7-C079A6A008F8}" destId="{CBF12CDD-99F8-40BA-997A-08B5F6A07A8D}" srcOrd="2" destOrd="0" parTransId="{E7665892-6D84-48F2-BC32-83C794A75481}" sibTransId="{9448C484-0F15-46F7-AFBC-CB78DF5B9A85}"/>
    <dgm:cxn modelId="{FDFF7B37-4114-4ACD-B159-0623AD93E8B0}" srcId="{23998B99-4B86-4608-B9C7-C079A6A008F8}" destId="{5AA633F8-86F7-4DEC-86C3-0AD38B93CCC8}" srcOrd="0" destOrd="0" parTransId="{0F2F6BCD-BACA-45A1-A17E-D7238FBC8FE6}" sibTransId="{F31E3C57-BB84-4D97-8FE1-8EF6095B4A20}"/>
    <dgm:cxn modelId="{D3AE7580-846A-4005-B743-6A8BA4C05F8F}" srcId="{23998B99-4B86-4608-B9C7-C079A6A008F8}" destId="{52CFD78A-2EEE-4EE0-AA5F-95D1817C5F93}" srcOrd="3" destOrd="0" parTransId="{08696AA0-8550-4CC2-8348-752FD2FE4431}" sibTransId="{34038395-AD16-4C90-9566-A5F899BBC69B}"/>
    <dgm:cxn modelId="{D1BCC58A-24E1-4C35-9745-EF9369D9266C}" type="presOf" srcId="{CBF12CDD-99F8-40BA-997A-08B5F6A07A8D}" destId="{AD34873C-EE8C-4C10-888E-0A9F74119479}" srcOrd="0" destOrd="0" presId="urn:microsoft.com/office/officeart/2005/8/layout/matrix3"/>
    <dgm:cxn modelId="{8541C354-4856-48BB-A762-139F5FABA003}" type="presOf" srcId="{5AA633F8-86F7-4DEC-86C3-0AD38B93CCC8}" destId="{846ED10C-3C64-4BE4-8977-DF951FAB692E}" srcOrd="0" destOrd="0" presId="urn:microsoft.com/office/officeart/2005/8/layout/matrix3"/>
    <dgm:cxn modelId="{8F9DC696-2406-41EC-B437-DA22D33C1ADD}" type="presOf" srcId="{52CFD78A-2EEE-4EE0-AA5F-95D1817C5F93}" destId="{F6E8F234-F05A-4EF0-BBD6-DB08BFCA0EA2}" srcOrd="0" destOrd="0" presId="urn:microsoft.com/office/officeart/2005/8/layout/matrix3"/>
    <dgm:cxn modelId="{A2A533C0-7F8C-41A8-BE04-2FBDD7271D0D}" type="presOf" srcId="{23998B99-4B86-4608-B9C7-C079A6A008F8}" destId="{D32FC410-C5A9-47CC-AB06-B155FD8B99B3}" srcOrd="0" destOrd="0" presId="urn:microsoft.com/office/officeart/2005/8/layout/matrix3"/>
    <dgm:cxn modelId="{76A81193-1FFF-4C71-A04F-0520F6A29F40}" type="presOf" srcId="{06263E50-F182-4D33-8680-3B42D156342E}" destId="{7C2C1D57-FDEE-44CE-B191-B613DF4E714B}" srcOrd="0" destOrd="0" presId="urn:microsoft.com/office/officeart/2005/8/layout/matrix3"/>
    <dgm:cxn modelId="{60C19185-79FD-4628-A1A1-39812D82C5F0}" srcId="{23998B99-4B86-4608-B9C7-C079A6A008F8}" destId="{06263E50-F182-4D33-8680-3B42D156342E}" srcOrd="1" destOrd="0" parTransId="{33651FBD-ABDF-4063-A8D0-B8BFC89FDF76}" sibTransId="{473E4FC0-0286-4E7A-8CD3-6DAD1CE60D4B}"/>
    <dgm:cxn modelId="{D79CBA1B-F969-4B90-8D15-6FDCE3443BCE}" type="presParOf" srcId="{D32FC410-C5A9-47CC-AB06-B155FD8B99B3}" destId="{E71E46D3-3946-4F75-8396-62162D69BA7C}" srcOrd="0" destOrd="0" presId="urn:microsoft.com/office/officeart/2005/8/layout/matrix3"/>
    <dgm:cxn modelId="{F35FBDA8-87B1-41AF-B998-75D5128F2FB4}" type="presParOf" srcId="{D32FC410-C5A9-47CC-AB06-B155FD8B99B3}" destId="{846ED10C-3C64-4BE4-8977-DF951FAB692E}" srcOrd="1" destOrd="0" presId="urn:microsoft.com/office/officeart/2005/8/layout/matrix3"/>
    <dgm:cxn modelId="{FF1E37D9-87A9-4C8A-8DA2-BC03ED0D7715}" type="presParOf" srcId="{D32FC410-C5A9-47CC-AB06-B155FD8B99B3}" destId="{7C2C1D57-FDEE-44CE-B191-B613DF4E714B}" srcOrd="2" destOrd="0" presId="urn:microsoft.com/office/officeart/2005/8/layout/matrix3"/>
    <dgm:cxn modelId="{9D08D5B5-0241-40A2-BE36-65B566989EFD}" type="presParOf" srcId="{D32FC410-C5A9-47CC-AB06-B155FD8B99B3}" destId="{AD34873C-EE8C-4C10-888E-0A9F74119479}" srcOrd="3" destOrd="0" presId="urn:microsoft.com/office/officeart/2005/8/layout/matrix3"/>
    <dgm:cxn modelId="{59579146-77ED-4FC4-967D-39B8A87D260F}" type="presParOf" srcId="{D32FC410-C5A9-47CC-AB06-B155FD8B99B3}" destId="{F6E8F234-F05A-4EF0-BBD6-DB08BFCA0EA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4DAE2-20AD-4851-8889-AADCEAE8009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12DE04-CAF5-40A0-8C29-62EDC1F3686F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Un nombre de logements en augmentation, lié au développement pavillonnaire</a:t>
          </a:r>
          <a:endParaRPr lang="fr-FR" dirty="0"/>
        </a:p>
      </dgm:t>
    </dgm:pt>
    <dgm:pt modelId="{F555BFAE-093D-49F0-BE7F-D124F090CC69}" type="parTrans" cxnId="{A0D437C1-4D57-475C-BB7A-BE61FD078BA4}">
      <dgm:prSet/>
      <dgm:spPr/>
      <dgm:t>
        <a:bodyPr/>
        <a:lstStyle/>
        <a:p>
          <a:endParaRPr lang="fr-FR"/>
        </a:p>
      </dgm:t>
    </dgm:pt>
    <dgm:pt modelId="{A6BDE0B1-1A33-4F86-889A-BD31B40570F0}" type="sibTrans" cxnId="{A0D437C1-4D57-475C-BB7A-BE61FD078BA4}">
      <dgm:prSet/>
      <dgm:spPr/>
      <dgm:t>
        <a:bodyPr/>
        <a:lstStyle/>
        <a:p>
          <a:endParaRPr lang="fr-FR"/>
        </a:p>
      </dgm:t>
    </dgm:pt>
    <dgm:pt modelId="{2CBEADD8-8F80-4BDA-87EE-135B7ED0CFF5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/>
            <a:t>Vacance stable mais </a:t>
          </a:r>
          <a:r>
            <a:rPr lang="fr-FR" dirty="0" smtClean="0"/>
            <a:t>notable (8,5</a:t>
          </a:r>
          <a:r>
            <a:rPr lang="fr-FR" dirty="0" smtClean="0"/>
            <a:t>%)</a:t>
          </a:r>
          <a:endParaRPr lang="fr-FR" dirty="0"/>
        </a:p>
      </dgm:t>
    </dgm:pt>
    <dgm:pt modelId="{8F5879FE-5BA6-4F43-BFC2-FA59005AC585}" type="parTrans" cxnId="{7700DE53-2528-42EA-B278-70DA0375E1E4}">
      <dgm:prSet/>
      <dgm:spPr/>
      <dgm:t>
        <a:bodyPr/>
        <a:lstStyle/>
        <a:p>
          <a:endParaRPr lang="fr-FR"/>
        </a:p>
      </dgm:t>
    </dgm:pt>
    <dgm:pt modelId="{ACD633FB-7681-4FB4-BEC3-03EA84E6DDC4}" type="sibTrans" cxnId="{7700DE53-2528-42EA-B278-70DA0375E1E4}">
      <dgm:prSet/>
      <dgm:spPr/>
      <dgm:t>
        <a:bodyPr/>
        <a:lstStyle/>
        <a:p>
          <a:endParaRPr lang="fr-FR"/>
        </a:p>
      </dgm:t>
    </dgm:pt>
    <dgm:pt modelId="{E3BA8AB4-A1B2-4476-8E2A-F6444DF67046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Un parc de logements majoritairement grand </a:t>
          </a:r>
          <a:endParaRPr lang="fr-FR" dirty="0"/>
        </a:p>
      </dgm:t>
    </dgm:pt>
    <dgm:pt modelId="{E2851D15-55BE-4138-AB10-67C6EB733C14}" type="parTrans" cxnId="{B6ADCA84-5954-4314-AB3A-F89B8AB36104}">
      <dgm:prSet/>
      <dgm:spPr/>
      <dgm:t>
        <a:bodyPr/>
        <a:lstStyle/>
        <a:p>
          <a:endParaRPr lang="fr-FR"/>
        </a:p>
      </dgm:t>
    </dgm:pt>
    <dgm:pt modelId="{BEDB5913-57EF-4F7B-904C-03A02062FA2D}" type="sibTrans" cxnId="{B6ADCA84-5954-4314-AB3A-F89B8AB36104}">
      <dgm:prSet/>
      <dgm:spPr/>
      <dgm:t>
        <a:bodyPr/>
        <a:lstStyle/>
        <a:p>
          <a:endParaRPr lang="fr-FR"/>
        </a:p>
      </dgm:t>
    </dgm:pt>
    <dgm:pt modelId="{F49ECEAE-2445-4384-A47B-6A26D2476228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 smtClean="0"/>
            <a:t>Augmentation du nombre de propriétaires</a:t>
          </a:r>
          <a:endParaRPr lang="fr-FR" dirty="0"/>
        </a:p>
      </dgm:t>
    </dgm:pt>
    <dgm:pt modelId="{100AA5A9-657C-42C4-AD53-1A622CA5035B}" type="parTrans" cxnId="{A588797D-1AFE-4BBC-866A-F538B49151AE}">
      <dgm:prSet/>
      <dgm:spPr/>
      <dgm:t>
        <a:bodyPr/>
        <a:lstStyle/>
        <a:p>
          <a:endParaRPr lang="fr-FR"/>
        </a:p>
      </dgm:t>
    </dgm:pt>
    <dgm:pt modelId="{9E84F6D9-320B-43EE-9A04-4BE00FFD16D1}" type="sibTrans" cxnId="{A588797D-1AFE-4BBC-866A-F538B49151AE}">
      <dgm:prSet/>
      <dgm:spPr/>
      <dgm:t>
        <a:bodyPr/>
        <a:lstStyle/>
        <a:p>
          <a:endParaRPr lang="fr-FR"/>
        </a:p>
      </dgm:t>
    </dgm:pt>
    <dgm:pt modelId="{80E35173-EF59-4E6D-AC40-B77699007AB0}" type="pres">
      <dgm:prSet presAssocID="{ED24DAE2-20AD-4851-8889-AADCEAE800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BD6AE2-4B85-4903-8993-763AEF633BB9}" type="pres">
      <dgm:prSet presAssocID="{ED24DAE2-20AD-4851-8889-AADCEAE80092}" presName="diamond" presStyleLbl="bgShp" presStyleIdx="0" presStyleCn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81F6B37D-188E-4FBC-8B9F-CE30D91C925F}" type="pres">
      <dgm:prSet presAssocID="{ED24DAE2-20AD-4851-8889-AADCEAE8009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BEF1C7-A771-4F46-BCDB-1F902A2AF217}" type="pres">
      <dgm:prSet presAssocID="{ED24DAE2-20AD-4851-8889-AADCEAE8009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75A7AC-8E47-4C08-B06E-5D48C73964BC}" type="pres">
      <dgm:prSet presAssocID="{ED24DAE2-20AD-4851-8889-AADCEAE8009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99A2AF-6876-4131-81D6-C56FEBA79FAB}" type="pres">
      <dgm:prSet presAssocID="{ED24DAE2-20AD-4851-8889-AADCEAE8009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88797D-1AFE-4BBC-866A-F538B49151AE}" srcId="{ED24DAE2-20AD-4851-8889-AADCEAE80092}" destId="{F49ECEAE-2445-4384-A47B-6A26D2476228}" srcOrd="3" destOrd="0" parTransId="{100AA5A9-657C-42C4-AD53-1A622CA5035B}" sibTransId="{9E84F6D9-320B-43EE-9A04-4BE00FFD16D1}"/>
    <dgm:cxn modelId="{7700DE53-2528-42EA-B278-70DA0375E1E4}" srcId="{ED24DAE2-20AD-4851-8889-AADCEAE80092}" destId="{2CBEADD8-8F80-4BDA-87EE-135B7ED0CFF5}" srcOrd="1" destOrd="0" parTransId="{8F5879FE-5BA6-4F43-BFC2-FA59005AC585}" sibTransId="{ACD633FB-7681-4FB4-BEC3-03EA84E6DDC4}"/>
    <dgm:cxn modelId="{A0D437C1-4D57-475C-BB7A-BE61FD078BA4}" srcId="{ED24DAE2-20AD-4851-8889-AADCEAE80092}" destId="{8412DE04-CAF5-40A0-8C29-62EDC1F3686F}" srcOrd="0" destOrd="0" parTransId="{F555BFAE-093D-49F0-BE7F-D124F090CC69}" sibTransId="{A6BDE0B1-1A33-4F86-889A-BD31B40570F0}"/>
    <dgm:cxn modelId="{3163ABCB-EF53-4A66-B18C-94D5DA35373D}" type="presOf" srcId="{8412DE04-CAF5-40A0-8C29-62EDC1F3686F}" destId="{81F6B37D-188E-4FBC-8B9F-CE30D91C925F}" srcOrd="0" destOrd="0" presId="urn:microsoft.com/office/officeart/2005/8/layout/matrix3"/>
    <dgm:cxn modelId="{B6ADCA84-5954-4314-AB3A-F89B8AB36104}" srcId="{ED24DAE2-20AD-4851-8889-AADCEAE80092}" destId="{E3BA8AB4-A1B2-4476-8E2A-F6444DF67046}" srcOrd="2" destOrd="0" parTransId="{E2851D15-55BE-4138-AB10-67C6EB733C14}" sibTransId="{BEDB5913-57EF-4F7B-904C-03A02062FA2D}"/>
    <dgm:cxn modelId="{50213C2D-FF87-4FD9-BC1E-F3867C2A4383}" type="presOf" srcId="{E3BA8AB4-A1B2-4476-8E2A-F6444DF67046}" destId="{B375A7AC-8E47-4C08-B06E-5D48C73964BC}" srcOrd="0" destOrd="0" presId="urn:microsoft.com/office/officeart/2005/8/layout/matrix3"/>
    <dgm:cxn modelId="{D6B2EC45-B9AB-4A0E-B097-3A051B998987}" type="presOf" srcId="{2CBEADD8-8F80-4BDA-87EE-135B7ED0CFF5}" destId="{05BEF1C7-A771-4F46-BCDB-1F902A2AF217}" srcOrd="0" destOrd="0" presId="urn:microsoft.com/office/officeart/2005/8/layout/matrix3"/>
    <dgm:cxn modelId="{4B4327C4-6586-4519-B4C7-7FCE94E4D534}" type="presOf" srcId="{F49ECEAE-2445-4384-A47B-6A26D2476228}" destId="{0599A2AF-6876-4131-81D6-C56FEBA79FAB}" srcOrd="0" destOrd="0" presId="urn:microsoft.com/office/officeart/2005/8/layout/matrix3"/>
    <dgm:cxn modelId="{5A0D1875-555E-4022-A8FF-8D617EAEB66F}" type="presOf" srcId="{ED24DAE2-20AD-4851-8889-AADCEAE80092}" destId="{80E35173-EF59-4E6D-AC40-B77699007AB0}" srcOrd="0" destOrd="0" presId="urn:microsoft.com/office/officeart/2005/8/layout/matrix3"/>
    <dgm:cxn modelId="{1EAAF36E-3B98-4D8C-96ED-73813C20532C}" type="presParOf" srcId="{80E35173-EF59-4E6D-AC40-B77699007AB0}" destId="{02BD6AE2-4B85-4903-8993-763AEF633BB9}" srcOrd="0" destOrd="0" presId="urn:microsoft.com/office/officeart/2005/8/layout/matrix3"/>
    <dgm:cxn modelId="{1992B830-9EC6-46C8-9EDC-63633389B5FC}" type="presParOf" srcId="{80E35173-EF59-4E6D-AC40-B77699007AB0}" destId="{81F6B37D-188E-4FBC-8B9F-CE30D91C925F}" srcOrd="1" destOrd="0" presId="urn:microsoft.com/office/officeart/2005/8/layout/matrix3"/>
    <dgm:cxn modelId="{CBA88640-8B17-41CB-AD6F-8BEC53E56693}" type="presParOf" srcId="{80E35173-EF59-4E6D-AC40-B77699007AB0}" destId="{05BEF1C7-A771-4F46-BCDB-1F902A2AF217}" srcOrd="2" destOrd="0" presId="urn:microsoft.com/office/officeart/2005/8/layout/matrix3"/>
    <dgm:cxn modelId="{8D9B3DCA-404A-472D-822E-8C50BBD23D88}" type="presParOf" srcId="{80E35173-EF59-4E6D-AC40-B77699007AB0}" destId="{B375A7AC-8E47-4C08-B06E-5D48C73964BC}" srcOrd="3" destOrd="0" presId="urn:microsoft.com/office/officeart/2005/8/layout/matrix3"/>
    <dgm:cxn modelId="{18485A41-4327-4041-AC3A-9D33904EA837}" type="presParOf" srcId="{80E35173-EF59-4E6D-AC40-B77699007AB0}" destId="{0599A2AF-6876-4131-81D6-C56FEBA79FA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07AB8-0535-412E-AC64-909EB7D0357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396D5F-8027-482D-9ECA-01919F631F5B}">
      <dgm:prSet phldrT="[Texte]"/>
      <dgm:spPr>
        <a:solidFill>
          <a:srgbClr val="FF0000"/>
        </a:solidFill>
      </dgm:spPr>
      <dgm:t>
        <a:bodyPr/>
        <a:lstStyle/>
        <a:p>
          <a:pPr algn="ctr"/>
          <a:r>
            <a:rPr lang="fr-FR" dirty="0" smtClean="0"/>
            <a:t>Un taux de chômage en forte hausse</a:t>
          </a:r>
          <a:endParaRPr lang="fr-FR" dirty="0"/>
        </a:p>
      </dgm:t>
    </dgm:pt>
    <dgm:pt modelId="{6818FD0B-B05B-4B98-9DEE-8736F93B8753}" type="parTrans" cxnId="{52229AF8-815B-4714-A68D-30F4FE257579}">
      <dgm:prSet/>
      <dgm:spPr/>
      <dgm:t>
        <a:bodyPr/>
        <a:lstStyle/>
        <a:p>
          <a:pPr algn="ctr"/>
          <a:endParaRPr lang="fr-FR"/>
        </a:p>
      </dgm:t>
    </dgm:pt>
    <dgm:pt modelId="{B82B2C6B-5B90-486B-B419-B5D331F4EBA3}" type="sibTrans" cxnId="{52229AF8-815B-4714-A68D-30F4FE257579}">
      <dgm:prSet/>
      <dgm:spPr/>
      <dgm:t>
        <a:bodyPr/>
        <a:lstStyle/>
        <a:p>
          <a:pPr algn="ctr"/>
          <a:endParaRPr lang="fr-FR"/>
        </a:p>
      </dgm:t>
    </dgm:pt>
    <dgm:pt modelId="{643CD0CD-E24F-4EE6-BB0F-BEFC108BAE69}">
      <dgm:prSet phldrT="[Texte]"/>
      <dgm:spPr>
        <a:solidFill>
          <a:srgbClr val="00B050"/>
        </a:solidFill>
      </dgm:spPr>
      <dgm:t>
        <a:bodyPr/>
        <a:lstStyle/>
        <a:p>
          <a:pPr algn="ctr"/>
          <a:r>
            <a:rPr lang="fr-FR" dirty="0" smtClean="0"/>
            <a:t>Une économie basée sur l’artisanat et les petits commerces  où industrie et agriculture sont encore présents</a:t>
          </a:r>
          <a:endParaRPr lang="fr-FR" dirty="0"/>
        </a:p>
      </dgm:t>
    </dgm:pt>
    <dgm:pt modelId="{1FDDE7D9-799F-4569-B4BA-816FA2FAE5AF}" type="parTrans" cxnId="{6753DBB1-ECFF-4DA7-A90B-811FA0D080C3}">
      <dgm:prSet/>
      <dgm:spPr/>
      <dgm:t>
        <a:bodyPr/>
        <a:lstStyle/>
        <a:p>
          <a:pPr algn="ctr"/>
          <a:endParaRPr lang="fr-FR"/>
        </a:p>
      </dgm:t>
    </dgm:pt>
    <dgm:pt modelId="{F1C87B2B-D230-4335-BF00-36D585728B49}" type="sibTrans" cxnId="{6753DBB1-ECFF-4DA7-A90B-811FA0D080C3}">
      <dgm:prSet/>
      <dgm:spPr/>
      <dgm:t>
        <a:bodyPr/>
        <a:lstStyle/>
        <a:p>
          <a:pPr algn="ctr"/>
          <a:endParaRPr lang="fr-FR"/>
        </a:p>
      </dgm:t>
    </dgm:pt>
    <dgm:pt modelId="{F021C6D4-37E2-445F-A570-13C9AA2723F0}">
      <dgm:prSet phldrT="[Texte]"/>
      <dgm:spPr>
        <a:solidFill>
          <a:srgbClr val="00B0F0"/>
        </a:solidFill>
      </dgm:spPr>
      <dgm:t>
        <a:bodyPr/>
        <a:lstStyle/>
        <a:p>
          <a:pPr algn="ctr"/>
          <a:r>
            <a:rPr lang="fr-FR" dirty="0" smtClean="0"/>
            <a:t>un pôle économique majeur : la zone industrielle le long de la RN19</a:t>
          </a:r>
        </a:p>
      </dgm:t>
    </dgm:pt>
    <dgm:pt modelId="{AF3A2E4E-76A5-4DCF-BB49-A731E9407D1A}" type="parTrans" cxnId="{A428805E-0683-41A6-913F-7E7513D58E97}">
      <dgm:prSet/>
      <dgm:spPr/>
      <dgm:t>
        <a:bodyPr/>
        <a:lstStyle/>
        <a:p>
          <a:pPr algn="ctr"/>
          <a:endParaRPr lang="fr-FR"/>
        </a:p>
      </dgm:t>
    </dgm:pt>
    <dgm:pt modelId="{AF268033-C856-4A8C-8240-F9A7AA66FAA6}" type="sibTrans" cxnId="{A428805E-0683-41A6-913F-7E7513D58E97}">
      <dgm:prSet/>
      <dgm:spPr/>
      <dgm:t>
        <a:bodyPr/>
        <a:lstStyle/>
        <a:p>
          <a:pPr algn="ctr"/>
          <a:endParaRPr lang="fr-FR"/>
        </a:p>
      </dgm:t>
    </dgm:pt>
    <dgm:pt modelId="{4CA93639-AF50-411D-AE40-16C2AE5252E6}">
      <dgm:prSet phldrT="[Texte]"/>
      <dgm:spPr>
        <a:solidFill>
          <a:srgbClr val="7030A0"/>
        </a:solidFill>
      </dgm:spPr>
      <dgm:t>
        <a:bodyPr/>
        <a:lstStyle/>
        <a:p>
          <a:pPr algn="ctr"/>
          <a:r>
            <a:rPr lang="fr-FR" dirty="0" smtClean="0"/>
            <a:t>Une agriculture tournée vers les céréales au sud et l’élevage au nord</a:t>
          </a:r>
          <a:endParaRPr lang="fr-FR" dirty="0"/>
        </a:p>
      </dgm:t>
    </dgm:pt>
    <dgm:pt modelId="{C78E04C1-F98B-4AAE-87DC-A45AC3BC0715}" type="parTrans" cxnId="{7D4E0155-5EC2-4B2D-8BA6-F3234180B0AF}">
      <dgm:prSet/>
      <dgm:spPr/>
      <dgm:t>
        <a:bodyPr/>
        <a:lstStyle/>
        <a:p>
          <a:pPr algn="ctr"/>
          <a:endParaRPr lang="fr-FR"/>
        </a:p>
      </dgm:t>
    </dgm:pt>
    <dgm:pt modelId="{1E10A7D7-4025-4B4E-9E6B-DEA7F955CD76}" type="sibTrans" cxnId="{7D4E0155-5EC2-4B2D-8BA6-F3234180B0AF}">
      <dgm:prSet/>
      <dgm:spPr/>
      <dgm:t>
        <a:bodyPr/>
        <a:lstStyle/>
        <a:p>
          <a:pPr algn="ctr"/>
          <a:endParaRPr lang="fr-FR"/>
        </a:p>
      </dgm:t>
    </dgm:pt>
    <dgm:pt modelId="{70132631-AC6A-47EA-A90C-7B8363E9AB8C}" type="pres">
      <dgm:prSet presAssocID="{4D007AB8-0535-412E-AC64-909EB7D0357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9EBF635-391D-4BD9-9250-32DD72DB4086}" type="pres">
      <dgm:prSet presAssocID="{4D007AB8-0535-412E-AC64-909EB7D03578}" presName="diamond" presStyleLbl="bgShp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D616F3AE-8928-41C7-B0A8-87FA778C9BE2}" type="pres">
      <dgm:prSet presAssocID="{4D007AB8-0535-412E-AC64-909EB7D0357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64208C-E5E5-4B6B-AD4B-7B4C091CFE5B}" type="pres">
      <dgm:prSet presAssocID="{4D007AB8-0535-412E-AC64-909EB7D0357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B6A69E-54AF-4454-B46F-CAE650682C49}" type="pres">
      <dgm:prSet presAssocID="{4D007AB8-0535-412E-AC64-909EB7D0357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910456-DF7A-438C-BAB1-DCD7C5F5C9C8}" type="pres">
      <dgm:prSet presAssocID="{4D007AB8-0535-412E-AC64-909EB7D0357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4E0155-5EC2-4B2D-8BA6-F3234180B0AF}" srcId="{4D007AB8-0535-412E-AC64-909EB7D03578}" destId="{4CA93639-AF50-411D-AE40-16C2AE5252E6}" srcOrd="3" destOrd="0" parTransId="{C78E04C1-F98B-4AAE-87DC-A45AC3BC0715}" sibTransId="{1E10A7D7-4025-4B4E-9E6B-DEA7F955CD76}"/>
    <dgm:cxn modelId="{532D1A15-0B15-4635-A242-31550F7AC4DB}" type="presOf" srcId="{4D007AB8-0535-412E-AC64-909EB7D03578}" destId="{70132631-AC6A-47EA-A90C-7B8363E9AB8C}" srcOrd="0" destOrd="0" presId="urn:microsoft.com/office/officeart/2005/8/layout/matrix3"/>
    <dgm:cxn modelId="{8050E965-E93A-435F-8607-B1522BFD0731}" type="presOf" srcId="{643CD0CD-E24F-4EE6-BB0F-BEFC108BAE69}" destId="{8664208C-E5E5-4B6B-AD4B-7B4C091CFE5B}" srcOrd="0" destOrd="0" presId="urn:microsoft.com/office/officeart/2005/8/layout/matrix3"/>
    <dgm:cxn modelId="{52229AF8-815B-4714-A68D-30F4FE257579}" srcId="{4D007AB8-0535-412E-AC64-909EB7D03578}" destId="{56396D5F-8027-482D-9ECA-01919F631F5B}" srcOrd="0" destOrd="0" parTransId="{6818FD0B-B05B-4B98-9DEE-8736F93B8753}" sibTransId="{B82B2C6B-5B90-486B-B419-B5D331F4EBA3}"/>
    <dgm:cxn modelId="{27B8E839-FF7C-49F9-91C6-DA645F7C0D00}" type="presOf" srcId="{4CA93639-AF50-411D-AE40-16C2AE5252E6}" destId="{A1910456-DF7A-438C-BAB1-DCD7C5F5C9C8}" srcOrd="0" destOrd="0" presId="urn:microsoft.com/office/officeart/2005/8/layout/matrix3"/>
    <dgm:cxn modelId="{6753DBB1-ECFF-4DA7-A90B-811FA0D080C3}" srcId="{4D007AB8-0535-412E-AC64-909EB7D03578}" destId="{643CD0CD-E24F-4EE6-BB0F-BEFC108BAE69}" srcOrd="1" destOrd="0" parTransId="{1FDDE7D9-799F-4569-B4BA-816FA2FAE5AF}" sibTransId="{F1C87B2B-D230-4335-BF00-36D585728B49}"/>
    <dgm:cxn modelId="{E3C1819E-BE27-4964-B191-188B13C0AF0C}" type="presOf" srcId="{56396D5F-8027-482D-9ECA-01919F631F5B}" destId="{D616F3AE-8928-41C7-B0A8-87FA778C9BE2}" srcOrd="0" destOrd="0" presId="urn:microsoft.com/office/officeart/2005/8/layout/matrix3"/>
    <dgm:cxn modelId="{E7653380-8977-423B-97A5-7874D98FBAE6}" type="presOf" srcId="{F021C6D4-37E2-445F-A570-13C9AA2723F0}" destId="{D0B6A69E-54AF-4454-B46F-CAE650682C49}" srcOrd="0" destOrd="0" presId="urn:microsoft.com/office/officeart/2005/8/layout/matrix3"/>
    <dgm:cxn modelId="{A428805E-0683-41A6-913F-7E7513D58E97}" srcId="{4D007AB8-0535-412E-AC64-909EB7D03578}" destId="{F021C6D4-37E2-445F-A570-13C9AA2723F0}" srcOrd="2" destOrd="0" parTransId="{AF3A2E4E-76A5-4DCF-BB49-A731E9407D1A}" sibTransId="{AF268033-C856-4A8C-8240-F9A7AA66FAA6}"/>
    <dgm:cxn modelId="{C11F0D8E-2DE7-4BF0-B1AE-6835F038DF57}" type="presParOf" srcId="{70132631-AC6A-47EA-A90C-7B8363E9AB8C}" destId="{19EBF635-391D-4BD9-9250-32DD72DB4086}" srcOrd="0" destOrd="0" presId="urn:microsoft.com/office/officeart/2005/8/layout/matrix3"/>
    <dgm:cxn modelId="{0DAB08C6-059E-47EE-97D3-EF5A4D62247B}" type="presParOf" srcId="{70132631-AC6A-47EA-A90C-7B8363E9AB8C}" destId="{D616F3AE-8928-41C7-B0A8-87FA778C9BE2}" srcOrd="1" destOrd="0" presId="urn:microsoft.com/office/officeart/2005/8/layout/matrix3"/>
    <dgm:cxn modelId="{0026EB69-3897-4223-95D2-7E4AEB288398}" type="presParOf" srcId="{70132631-AC6A-47EA-A90C-7B8363E9AB8C}" destId="{8664208C-E5E5-4B6B-AD4B-7B4C091CFE5B}" srcOrd="2" destOrd="0" presId="urn:microsoft.com/office/officeart/2005/8/layout/matrix3"/>
    <dgm:cxn modelId="{21397C05-6EB2-43C2-BA15-B8D408829BE5}" type="presParOf" srcId="{70132631-AC6A-47EA-A90C-7B8363E9AB8C}" destId="{D0B6A69E-54AF-4454-B46F-CAE650682C49}" srcOrd="3" destOrd="0" presId="urn:microsoft.com/office/officeart/2005/8/layout/matrix3"/>
    <dgm:cxn modelId="{9F15D7F5-5664-4EA3-9457-2557B27B5479}" type="presParOf" srcId="{70132631-AC6A-47EA-A90C-7B8363E9AB8C}" destId="{A1910456-DF7A-438C-BAB1-DCD7C5F5C9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36F887-F59F-4382-A8C2-64A18E3A110B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BCD466-4833-4A0B-BA68-0DFDA71136CA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Risque de transports de matières dangereuses</a:t>
          </a:r>
          <a:endParaRPr lang="fr-FR" dirty="0"/>
        </a:p>
      </dgm:t>
    </dgm:pt>
    <dgm:pt modelId="{8139911C-0D8F-405F-BC8D-F73A51A5F970}" type="parTrans" cxnId="{49D838BE-CACB-418B-A981-B76634ADE71E}">
      <dgm:prSet/>
      <dgm:spPr/>
      <dgm:t>
        <a:bodyPr/>
        <a:lstStyle/>
        <a:p>
          <a:endParaRPr lang="fr-FR"/>
        </a:p>
      </dgm:t>
    </dgm:pt>
    <dgm:pt modelId="{E768B1A8-2C02-45A5-A790-D57748924ED4}" type="sibTrans" cxnId="{49D838BE-CACB-418B-A981-B76634ADE71E}">
      <dgm:prSet/>
      <dgm:spPr/>
      <dgm:t>
        <a:bodyPr/>
        <a:lstStyle/>
        <a:p>
          <a:endParaRPr lang="fr-FR"/>
        </a:p>
      </dgm:t>
    </dgm:pt>
    <dgm:pt modelId="{2A11F7B0-06CF-476A-9ED6-4E3A5F111293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/>
            <a:t>Risque inondation</a:t>
          </a:r>
          <a:endParaRPr lang="fr-FR" dirty="0"/>
        </a:p>
      </dgm:t>
    </dgm:pt>
    <dgm:pt modelId="{71858A89-3BBE-42AF-A82B-276D779A904A}" type="parTrans" cxnId="{CB2404BE-F23A-4C84-8909-1D79CDB6C319}">
      <dgm:prSet/>
      <dgm:spPr/>
      <dgm:t>
        <a:bodyPr/>
        <a:lstStyle/>
        <a:p>
          <a:endParaRPr lang="fr-FR"/>
        </a:p>
      </dgm:t>
    </dgm:pt>
    <dgm:pt modelId="{533A5B8A-A02C-40C5-A1CD-EAF88971C0B3}" type="sibTrans" cxnId="{CB2404BE-F23A-4C84-8909-1D79CDB6C319}">
      <dgm:prSet/>
      <dgm:spPr/>
      <dgm:t>
        <a:bodyPr/>
        <a:lstStyle/>
        <a:p>
          <a:endParaRPr lang="fr-FR"/>
        </a:p>
      </dgm:t>
    </dgm:pt>
    <dgm:pt modelId="{C8C73F28-F1F7-4579-A2AF-68EF36604AA5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 smtClean="0"/>
            <a:t>Risque industriel</a:t>
          </a:r>
          <a:endParaRPr lang="fr-FR" dirty="0"/>
        </a:p>
      </dgm:t>
    </dgm:pt>
    <dgm:pt modelId="{08159DB4-3BDF-4A09-9502-7A3681172475}" type="parTrans" cxnId="{5E859EFF-9ACB-47AF-A576-822046C6CDD2}">
      <dgm:prSet/>
      <dgm:spPr/>
      <dgm:t>
        <a:bodyPr/>
        <a:lstStyle/>
        <a:p>
          <a:endParaRPr lang="fr-FR"/>
        </a:p>
      </dgm:t>
    </dgm:pt>
    <dgm:pt modelId="{C34C7A85-0B73-47A6-ADDB-3980F2AED72B}" type="sibTrans" cxnId="{5E859EFF-9ACB-47AF-A576-822046C6CDD2}">
      <dgm:prSet/>
      <dgm:spPr/>
      <dgm:t>
        <a:bodyPr/>
        <a:lstStyle/>
        <a:p>
          <a:endParaRPr lang="fr-FR"/>
        </a:p>
      </dgm:t>
    </dgm:pt>
    <dgm:pt modelId="{EC032730-12AF-478A-83D6-23B15521A9E4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 smtClean="0"/>
            <a:t>Risque nucléaire</a:t>
          </a:r>
          <a:endParaRPr lang="fr-FR" dirty="0"/>
        </a:p>
      </dgm:t>
    </dgm:pt>
    <dgm:pt modelId="{174A55D6-68CA-4B3E-8C21-40720F6908E8}" type="sibTrans" cxnId="{A6334813-CF2F-4D2F-B697-07FD3F4662B8}">
      <dgm:prSet/>
      <dgm:spPr/>
      <dgm:t>
        <a:bodyPr/>
        <a:lstStyle/>
        <a:p>
          <a:endParaRPr lang="fr-FR"/>
        </a:p>
      </dgm:t>
    </dgm:pt>
    <dgm:pt modelId="{1690029B-8342-45CF-811A-2D56D657E551}" type="parTrans" cxnId="{A6334813-CF2F-4D2F-B697-07FD3F4662B8}">
      <dgm:prSet/>
      <dgm:spPr/>
      <dgm:t>
        <a:bodyPr/>
        <a:lstStyle/>
        <a:p>
          <a:endParaRPr lang="fr-FR"/>
        </a:p>
      </dgm:t>
    </dgm:pt>
    <dgm:pt modelId="{C2FFEF84-F963-426C-87B6-D2EC84F3CF7F}" type="pres">
      <dgm:prSet presAssocID="{E736F887-F59F-4382-A8C2-64A18E3A110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DE32AB-6DCD-416A-90FF-DE390915B688}" type="pres">
      <dgm:prSet presAssocID="{E736F887-F59F-4382-A8C2-64A18E3A110B}" presName="axisShape" presStyleLbl="bgShp" presStyleIdx="0" presStyleCnt="1"/>
      <dgm:spPr/>
    </dgm:pt>
    <dgm:pt modelId="{46BB4B7C-CC15-4AF6-9D51-FC5DE96D78DF}" type="pres">
      <dgm:prSet presAssocID="{E736F887-F59F-4382-A8C2-64A18E3A110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4C1EE3-3506-4D38-A81B-0D5092AD7044}" type="pres">
      <dgm:prSet presAssocID="{E736F887-F59F-4382-A8C2-64A18E3A110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7748A0-A46B-49EA-8B8C-5D8C3FF6B05D}" type="pres">
      <dgm:prSet presAssocID="{E736F887-F59F-4382-A8C2-64A18E3A110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1B77A6-2ED2-48E5-9599-C938530CBD10}" type="pres">
      <dgm:prSet presAssocID="{E736F887-F59F-4382-A8C2-64A18E3A110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334813-CF2F-4D2F-B697-07FD3F4662B8}" srcId="{E736F887-F59F-4382-A8C2-64A18E3A110B}" destId="{EC032730-12AF-478A-83D6-23B15521A9E4}" srcOrd="2" destOrd="0" parTransId="{1690029B-8342-45CF-811A-2D56D657E551}" sibTransId="{174A55D6-68CA-4B3E-8C21-40720F6908E8}"/>
    <dgm:cxn modelId="{5E859EFF-9ACB-47AF-A576-822046C6CDD2}" srcId="{E736F887-F59F-4382-A8C2-64A18E3A110B}" destId="{C8C73F28-F1F7-4579-A2AF-68EF36604AA5}" srcOrd="3" destOrd="0" parTransId="{08159DB4-3BDF-4A09-9502-7A3681172475}" sibTransId="{C34C7A85-0B73-47A6-ADDB-3980F2AED72B}"/>
    <dgm:cxn modelId="{1F376EE2-E733-49AF-84FF-88576C6FBE79}" type="presOf" srcId="{2A11F7B0-06CF-476A-9ED6-4E3A5F111293}" destId="{A24C1EE3-3506-4D38-A81B-0D5092AD7044}" srcOrd="0" destOrd="0" presId="urn:microsoft.com/office/officeart/2005/8/layout/matrix2"/>
    <dgm:cxn modelId="{CB2404BE-F23A-4C84-8909-1D79CDB6C319}" srcId="{E736F887-F59F-4382-A8C2-64A18E3A110B}" destId="{2A11F7B0-06CF-476A-9ED6-4E3A5F111293}" srcOrd="1" destOrd="0" parTransId="{71858A89-3BBE-42AF-A82B-276D779A904A}" sibTransId="{533A5B8A-A02C-40C5-A1CD-EAF88971C0B3}"/>
    <dgm:cxn modelId="{F3A5AAA7-FC26-42C6-B4AE-1F566D273BFD}" type="presOf" srcId="{EC032730-12AF-478A-83D6-23B15521A9E4}" destId="{8D7748A0-A46B-49EA-8B8C-5D8C3FF6B05D}" srcOrd="0" destOrd="0" presId="urn:microsoft.com/office/officeart/2005/8/layout/matrix2"/>
    <dgm:cxn modelId="{1F3AABCF-228C-47A7-81F8-2FEC89296AC6}" type="presOf" srcId="{E7BCD466-4833-4A0B-BA68-0DFDA71136CA}" destId="{46BB4B7C-CC15-4AF6-9D51-FC5DE96D78DF}" srcOrd="0" destOrd="0" presId="urn:microsoft.com/office/officeart/2005/8/layout/matrix2"/>
    <dgm:cxn modelId="{B610C066-A6AC-4BEF-9682-586AF0E6C3AB}" type="presOf" srcId="{C8C73F28-F1F7-4579-A2AF-68EF36604AA5}" destId="{571B77A6-2ED2-48E5-9599-C938530CBD10}" srcOrd="0" destOrd="0" presId="urn:microsoft.com/office/officeart/2005/8/layout/matrix2"/>
    <dgm:cxn modelId="{BD0E3E48-5D4E-44D7-89CE-4DFA4D325DBE}" type="presOf" srcId="{E736F887-F59F-4382-A8C2-64A18E3A110B}" destId="{C2FFEF84-F963-426C-87B6-D2EC84F3CF7F}" srcOrd="0" destOrd="0" presId="urn:microsoft.com/office/officeart/2005/8/layout/matrix2"/>
    <dgm:cxn modelId="{49D838BE-CACB-418B-A981-B76634ADE71E}" srcId="{E736F887-F59F-4382-A8C2-64A18E3A110B}" destId="{E7BCD466-4833-4A0B-BA68-0DFDA71136CA}" srcOrd="0" destOrd="0" parTransId="{8139911C-0D8F-405F-BC8D-F73A51A5F970}" sibTransId="{E768B1A8-2C02-45A5-A790-D57748924ED4}"/>
    <dgm:cxn modelId="{1D06E583-CEE7-4DB0-8621-5DC0DC21CFC6}" type="presParOf" srcId="{C2FFEF84-F963-426C-87B6-D2EC84F3CF7F}" destId="{BCDE32AB-6DCD-416A-90FF-DE390915B688}" srcOrd="0" destOrd="0" presId="urn:microsoft.com/office/officeart/2005/8/layout/matrix2"/>
    <dgm:cxn modelId="{1742102D-5146-4F8E-847B-B7514075C0E3}" type="presParOf" srcId="{C2FFEF84-F963-426C-87B6-D2EC84F3CF7F}" destId="{46BB4B7C-CC15-4AF6-9D51-FC5DE96D78DF}" srcOrd="1" destOrd="0" presId="urn:microsoft.com/office/officeart/2005/8/layout/matrix2"/>
    <dgm:cxn modelId="{A92F0688-4C72-403E-BFA2-C7267DA902F1}" type="presParOf" srcId="{C2FFEF84-F963-426C-87B6-D2EC84F3CF7F}" destId="{A24C1EE3-3506-4D38-A81B-0D5092AD7044}" srcOrd="2" destOrd="0" presId="urn:microsoft.com/office/officeart/2005/8/layout/matrix2"/>
    <dgm:cxn modelId="{21706072-3BD5-4780-A338-D13350192EC4}" type="presParOf" srcId="{C2FFEF84-F963-426C-87B6-D2EC84F3CF7F}" destId="{8D7748A0-A46B-49EA-8B8C-5D8C3FF6B05D}" srcOrd="3" destOrd="0" presId="urn:microsoft.com/office/officeart/2005/8/layout/matrix2"/>
    <dgm:cxn modelId="{ADBE7501-665D-4314-AAF2-2E81D6C2B987}" type="presParOf" srcId="{C2FFEF84-F963-426C-87B6-D2EC84F3CF7F}" destId="{571B77A6-2ED2-48E5-9599-C938530CBD1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1E46D3-3946-4F75-8396-62162D69BA7C}">
      <dsp:nvSpPr>
        <dsp:cNvPr id="0" name=""/>
        <dsp:cNvSpPr/>
      </dsp:nvSpPr>
      <dsp:spPr>
        <a:xfrm>
          <a:off x="1016000" y="0"/>
          <a:ext cx="4063999" cy="4063999"/>
        </a:xfrm>
        <a:prstGeom prst="diamond">
          <a:avLst/>
        </a:prstGeom>
        <a:blipFill>
          <a:blip xmlns:r="http://schemas.openxmlformats.org/officeDocument/2006/relationships" r:embed="rId1">
            <a:duotone>
              <a:schemeClr val="accent5">
                <a:shade val="22000"/>
                <a:satMod val="160000"/>
              </a:schemeClr>
              <a:schemeClr val="accent5"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46ED10C-3C64-4BE4-8977-DF951FAB692E}">
      <dsp:nvSpPr>
        <dsp:cNvPr id="0" name=""/>
        <dsp:cNvSpPr/>
      </dsp:nvSpPr>
      <dsp:spPr>
        <a:xfrm>
          <a:off x="1402080" y="386079"/>
          <a:ext cx="1584960" cy="15849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Une lente diminution de la population communale</a:t>
          </a:r>
          <a:endParaRPr lang="fr-FR" sz="1800" kern="1200" dirty="0"/>
        </a:p>
      </dsp:txBody>
      <dsp:txXfrm>
        <a:off x="1402080" y="386079"/>
        <a:ext cx="1584960" cy="1584960"/>
      </dsp:txXfrm>
    </dsp:sp>
    <dsp:sp modelId="{7C2C1D57-FDEE-44CE-B191-B613DF4E714B}">
      <dsp:nvSpPr>
        <dsp:cNvPr id="0" name=""/>
        <dsp:cNvSpPr/>
      </dsp:nvSpPr>
      <dsp:spPr>
        <a:xfrm>
          <a:off x="3108960" y="386079"/>
          <a:ext cx="1584960" cy="158496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Une tendance au vieillissement</a:t>
          </a:r>
          <a:endParaRPr lang="fr-FR" sz="1800" kern="1200" dirty="0"/>
        </a:p>
      </dsp:txBody>
      <dsp:txXfrm>
        <a:off x="3108960" y="386079"/>
        <a:ext cx="1584960" cy="1584960"/>
      </dsp:txXfrm>
    </dsp:sp>
    <dsp:sp modelId="{AD34873C-EE8C-4C10-888E-0A9F74119479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Le phénomène de desserrement  des ménages</a:t>
          </a:r>
          <a:endParaRPr lang="fr-FR" sz="1800" kern="1200" dirty="0"/>
        </a:p>
      </dsp:txBody>
      <dsp:txXfrm>
        <a:off x="1402080" y="2092960"/>
        <a:ext cx="1584960" cy="1584960"/>
      </dsp:txXfrm>
    </dsp:sp>
    <dsp:sp modelId="{F6E8F234-F05A-4EF0-BBD6-DB08BFCA0EA2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Structures  familiales mais avec une baisse du nombre d’enfants</a:t>
          </a:r>
          <a:endParaRPr lang="fr-FR" sz="1800" kern="1200" dirty="0"/>
        </a:p>
      </dsp:txBody>
      <dsp:txXfrm>
        <a:off x="3108960" y="2092960"/>
        <a:ext cx="1584960" cy="1584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D6AE2-4B85-4903-8993-763AEF633BB9}">
      <dsp:nvSpPr>
        <dsp:cNvPr id="0" name=""/>
        <dsp:cNvSpPr/>
      </dsp:nvSpPr>
      <dsp:spPr>
        <a:xfrm>
          <a:off x="904044" y="0"/>
          <a:ext cx="4552279" cy="4552279"/>
        </a:xfrm>
        <a:prstGeom prst="diamond">
          <a:avLst/>
        </a:prstGeom>
        <a:blipFill>
          <a:blip xmlns:r="http://schemas.openxmlformats.org/officeDocument/2006/relationships" r:embed="rId1">
            <a:duotone>
              <a:schemeClr val="accent5">
                <a:shade val="22000"/>
                <a:satMod val="160000"/>
              </a:schemeClr>
              <a:schemeClr val="accent5"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1F6B37D-188E-4FBC-8B9F-CE30D91C925F}">
      <dsp:nvSpPr>
        <dsp:cNvPr id="0" name=""/>
        <dsp:cNvSpPr/>
      </dsp:nvSpPr>
      <dsp:spPr>
        <a:xfrm>
          <a:off x="1336510" y="432466"/>
          <a:ext cx="1775389" cy="177538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 nombre de logements en augmentation, lié au développement pavillonnaire</a:t>
          </a:r>
          <a:endParaRPr lang="fr-FR" sz="1800" kern="1200" dirty="0"/>
        </a:p>
      </dsp:txBody>
      <dsp:txXfrm>
        <a:off x="1336510" y="432466"/>
        <a:ext cx="1775389" cy="1775389"/>
      </dsp:txXfrm>
    </dsp:sp>
    <dsp:sp modelId="{05BEF1C7-A771-4F46-BCDB-1F902A2AF217}">
      <dsp:nvSpPr>
        <dsp:cNvPr id="0" name=""/>
        <dsp:cNvSpPr/>
      </dsp:nvSpPr>
      <dsp:spPr>
        <a:xfrm>
          <a:off x="3248468" y="432466"/>
          <a:ext cx="1775389" cy="177538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Vacance stable mais </a:t>
          </a:r>
          <a:r>
            <a:rPr lang="fr-FR" sz="1800" kern="1200" dirty="0" smtClean="0"/>
            <a:t>notable (8,5</a:t>
          </a:r>
          <a:r>
            <a:rPr lang="fr-FR" sz="1800" kern="1200" dirty="0" smtClean="0"/>
            <a:t>%)</a:t>
          </a:r>
          <a:endParaRPr lang="fr-FR" sz="1800" kern="1200" dirty="0"/>
        </a:p>
      </dsp:txBody>
      <dsp:txXfrm>
        <a:off x="3248468" y="432466"/>
        <a:ext cx="1775389" cy="1775389"/>
      </dsp:txXfrm>
    </dsp:sp>
    <dsp:sp modelId="{B375A7AC-8E47-4C08-B06E-5D48C73964BC}">
      <dsp:nvSpPr>
        <dsp:cNvPr id="0" name=""/>
        <dsp:cNvSpPr/>
      </dsp:nvSpPr>
      <dsp:spPr>
        <a:xfrm>
          <a:off x="1336510" y="2344424"/>
          <a:ext cx="1775389" cy="177538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 parc de logements majoritairement grand </a:t>
          </a:r>
          <a:endParaRPr lang="fr-FR" sz="1800" kern="1200" dirty="0"/>
        </a:p>
      </dsp:txBody>
      <dsp:txXfrm>
        <a:off x="1336510" y="2344424"/>
        <a:ext cx="1775389" cy="1775389"/>
      </dsp:txXfrm>
    </dsp:sp>
    <dsp:sp modelId="{0599A2AF-6876-4131-81D6-C56FEBA79FAB}">
      <dsp:nvSpPr>
        <dsp:cNvPr id="0" name=""/>
        <dsp:cNvSpPr/>
      </dsp:nvSpPr>
      <dsp:spPr>
        <a:xfrm>
          <a:off x="3248468" y="2344424"/>
          <a:ext cx="1775389" cy="1775389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Augmentation du nombre de propriétaires</a:t>
          </a:r>
          <a:endParaRPr lang="fr-FR" sz="1800" kern="1200" dirty="0"/>
        </a:p>
      </dsp:txBody>
      <dsp:txXfrm>
        <a:off x="3248468" y="2344424"/>
        <a:ext cx="1775389" cy="17753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EBF635-391D-4BD9-9250-32DD72DB4086}">
      <dsp:nvSpPr>
        <dsp:cNvPr id="0" name=""/>
        <dsp:cNvSpPr/>
      </dsp:nvSpPr>
      <dsp:spPr>
        <a:xfrm>
          <a:off x="976052" y="0"/>
          <a:ext cx="4480271" cy="4480271"/>
        </a:xfrm>
        <a:prstGeom prst="diamond">
          <a:avLst/>
        </a:prstGeom>
        <a:blipFill>
          <a:blip xmlns:r="http://schemas.openxmlformats.org/officeDocument/2006/relationships" r:embed="rId1">
            <a:duotone>
              <a:schemeClr val="accent6">
                <a:tint val="30000"/>
                <a:satMod val="300000"/>
              </a:schemeClr>
              <a:schemeClr val="accent6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616F3AE-8928-41C7-B0A8-87FA778C9BE2}">
      <dsp:nvSpPr>
        <dsp:cNvPr id="0" name=""/>
        <dsp:cNvSpPr/>
      </dsp:nvSpPr>
      <dsp:spPr>
        <a:xfrm>
          <a:off x="1401677" y="425625"/>
          <a:ext cx="1747306" cy="174730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Un taux de chômage en forte hausse</a:t>
          </a:r>
          <a:endParaRPr lang="fr-FR" sz="1500" kern="1200" dirty="0"/>
        </a:p>
      </dsp:txBody>
      <dsp:txXfrm>
        <a:off x="1401677" y="425625"/>
        <a:ext cx="1747306" cy="1747306"/>
      </dsp:txXfrm>
    </dsp:sp>
    <dsp:sp modelId="{8664208C-E5E5-4B6B-AD4B-7B4C091CFE5B}">
      <dsp:nvSpPr>
        <dsp:cNvPr id="0" name=""/>
        <dsp:cNvSpPr/>
      </dsp:nvSpPr>
      <dsp:spPr>
        <a:xfrm>
          <a:off x="3283392" y="425625"/>
          <a:ext cx="1747306" cy="174730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Une économie basée sur l’artisanat et les petits commerces  où industrie et agriculture sont encore présents</a:t>
          </a:r>
          <a:endParaRPr lang="fr-FR" sz="1500" kern="1200" dirty="0"/>
        </a:p>
      </dsp:txBody>
      <dsp:txXfrm>
        <a:off x="3283392" y="425625"/>
        <a:ext cx="1747306" cy="1747306"/>
      </dsp:txXfrm>
    </dsp:sp>
    <dsp:sp modelId="{D0B6A69E-54AF-4454-B46F-CAE650682C49}">
      <dsp:nvSpPr>
        <dsp:cNvPr id="0" name=""/>
        <dsp:cNvSpPr/>
      </dsp:nvSpPr>
      <dsp:spPr>
        <a:xfrm>
          <a:off x="1401677" y="2307340"/>
          <a:ext cx="1747306" cy="174730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un pôle économique majeur : la zone industrielle le long de la RN19</a:t>
          </a:r>
        </a:p>
      </dsp:txBody>
      <dsp:txXfrm>
        <a:off x="1401677" y="2307340"/>
        <a:ext cx="1747306" cy="1747306"/>
      </dsp:txXfrm>
    </dsp:sp>
    <dsp:sp modelId="{A1910456-DF7A-438C-BAB1-DCD7C5F5C9C8}">
      <dsp:nvSpPr>
        <dsp:cNvPr id="0" name=""/>
        <dsp:cNvSpPr/>
      </dsp:nvSpPr>
      <dsp:spPr>
        <a:xfrm>
          <a:off x="3283392" y="2307340"/>
          <a:ext cx="1747306" cy="174730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Une agriculture tournée vers les céréales au sud et l’élevage au nord</a:t>
          </a:r>
          <a:endParaRPr lang="fr-FR" sz="1500" kern="1200" dirty="0"/>
        </a:p>
      </dsp:txBody>
      <dsp:txXfrm>
        <a:off x="3283392" y="2307340"/>
        <a:ext cx="1747306" cy="17473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DE32AB-6DCD-416A-90FF-DE390915B688}">
      <dsp:nvSpPr>
        <dsp:cNvPr id="0" name=""/>
        <dsp:cNvSpPr/>
      </dsp:nvSpPr>
      <dsp:spPr>
        <a:xfrm>
          <a:off x="868039" y="0"/>
          <a:ext cx="2896096" cy="289609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BB4B7C-CC15-4AF6-9D51-FC5DE96D78DF}">
      <dsp:nvSpPr>
        <dsp:cNvPr id="0" name=""/>
        <dsp:cNvSpPr/>
      </dsp:nvSpPr>
      <dsp:spPr>
        <a:xfrm>
          <a:off x="1056286" y="188246"/>
          <a:ext cx="1158438" cy="1158438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Risque de transports de matières dangereuses</a:t>
          </a:r>
          <a:endParaRPr lang="fr-FR" sz="1600" kern="1200" dirty="0"/>
        </a:p>
      </dsp:txBody>
      <dsp:txXfrm>
        <a:off x="1056286" y="188246"/>
        <a:ext cx="1158438" cy="1158438"/>
      </dsp:txXfrm>
    </dsp:sp>
    <dsp:sp modelId="{A24C1EE3-3506-4D38-A81B-0D5092AD7044}">
      <dsp:nvSpPr>
        <dsp:cNvPr id="0" name=""/>
        <dsp:cNvSpPr/>
      </dsp:nvSpPr>
      <dsp:spPr>
        <a:xfrm>
          <a:off x="2417451" y="188246"/>
          <a:ext cx="1158438" cy="115843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Risque inondation</a:t>
          </a:r>
          <a:endParaRPr lang="fr-FR" sz="1600" kern="1200" dirty="0"/>
        </a:p>
      </dsp:txBody>
      <dsp:txXfrm>
        <a:off x="2417451" y="188246"/>
        <a:ext cx="1158438" cy="1158438"/>
      </dsp:txXfrm>
    </dsp:sp>
    <dsp:sp modelId="{8D7748A0-A46B-49EA-8B8C-5D8C3FF6B05D}">
      <dsp:nvSpPr>
        <dsp:cNvPr id="0" name=""/>
        <dsp:cNvSpPr/>
      </dsp:nvSpPr>
      <dsp:spPr>
        <a:xfrm>
          <a:off x="1056286" y="1549411"/>
          <a:ext cx="1158438" cy="1158438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Risque nucléaire</a:t>
          </a:r>
          <a:endParaRPr lang="fr-FR" sz="1600" kern="1200" dirty="0"/>
        </a:p>
      </dsp:txBody>
      <dsp:txXfrm>
        <a:off x="1056286" y="1549411"/>
        <a:ext cx="1158438" cy="1158438"/>
      </dsp:txXfrm>
    </dsp:sp>
    <dsp:sp modelId="{571B77A6-2ED2-48E5-9599-C938530CBD10}">
      <dsp:nvSpPr>
        <dsp:cNvPr id="0" name=""/>
        <dsp:cNvSpPr/>
      </dsp:nvSpPr>
      <dsp:spPr>
        <a:xfrm>
          <a:off x="2417451" y="1549411"/>
          <a:ext cx="1158438" cy="115843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Risque industriel</a:t>
          </a:r>
          <a:endParaRPr lang="fr-FR" sz="1600" kern="1200" dirty="0"/>
        </a:p>
      </dsp:txBody>
      <dsp:txXfrm>
        <a:off x="2417451" y="1549411"/>
        <a:ext cx="1158438" cy="1158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0.02824</cdr:x>
      <cdr:y>0.08679</cdr:y>
    </cdr:from>
    <cdr:to>
      <cdr:x>0.16611</cdr:x>
      <cdr:y>0.20377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1925" y="219075"/>
          <a:ext cx="7905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0.00825</cdr:x>
      <cdr:y>0.02672</cdr:y>
    </cdr:from>
    <cdr:to>
      <cdr:x>0.16832</cdr:x>
      <cdr:y>0.10687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7625" y="66675"/>
          <a:ext cx="923924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0.01815</cdr:x>
      <cdr:y>0.05725</cdr:y>
    </cdr:from>
    <cdr:to>
      <cdr:x>0.16667</cdr:x>
      <cdr:y>0.15649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04775" y="142875"/>
          <a:ext cx="8572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0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5167A-D3BD-4E36-AE3F-9FE2C1A4FBE2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9C948-95C1-4D73-9E59-B8CEBB83B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9C948-95C1-4D73-9E59-B8CEBB83BE1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9C948-95C1-4D73-9E59-B8CEBB83BE11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7F44-C647-4A9D-BDB4-8DF56089815B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C9D3-D35C-4516-9EBB-2664C1699E17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FF9C-F336-4F9C-A0E7-0F68A900B753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7A3-0D88-4EAD-8F32-D9F0B1179E93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7435-C55F-4FC0-A824-D7F27431C8D7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8F7B-9E57-40DA-A8C2-4CE76BAD08E8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1F00-6413-486E-BED8-56A5180C753B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3305-73BE-46E0-B961-145CA0D2A15E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0DE3-6A5F-4B86-A084-A14A9A8F8E49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75AB-6A54-4129-BF83-1210E6012740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355B-F9F9-446F-AFBA-4186BA280CFD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2103C0-DFD8-40EA-ADC0-DBD8AE44F9A7}" type="datetime1">
              <a:rPr lang="fr-FR" smtClean="0"/>
              <a:pPr/>
              <a:t>13/09/2016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439164-8087-4F4D-A15B-4EFEA51F00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86409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Réunion des personnes publiques associées</a:t>
            </a:r>
          </a:p>
          <a:p>
            <a:r>
              <a:rPr lang="fr-FR" dirty="0" smtClean="0"/>
              <a:t>Synthèse du diagnostic et du PADD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Elaboration du PLU de </a:t>
            </a:r>
            <a:r>
              <a:rPr lang="fr-FR" dirty="0" err="1" smtClean="0"/>
              <a:t>Crancey</a:t>
            </a:r>
            <a:endParaRPr lang="fr-FR" dirty="0"/>
          </a:p>
        </p:txBody>
      </p:sp>
      <p:pic>
        <p:nvPicPr>
          <p:cNvPr id="266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641" y="4203510"/>
            <a:ext cx="1674379" cy="237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59432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L’économie locale</a:t>
            </a:r>
            <a:endParaRPr lang="fr-FR" sz="24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09433" y="1564705"/>
            <a:ext cx="4271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dirty="0" smtClean="0"/>
              <a:t>-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Une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forte hausse du chômage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(14% en 2011)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00156" y="3398291"/>
            <a:ext cx="2743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b="1" dirty="0" smtClean="0"/>
              <a:t>31% des actifs </a:t>
            </a:r>
            <a:r>
              <a:rPr lang="fr-FR" sz="1600" dirty="0" smtClean="0"/>
              <a:t>de plus de 15 ans travaillent sur le territoire communal</a:t>
            </a:r>
          </a:p>
          <a:p>
            <a:pPr algn="just"/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La </a:t>
            </a:r>
            <a:r>
              <a:rPr lang="fr-FR" sz="1600" b="1" dirty="0" smtClean="0"/>
              <a:t>majorité des actifs travaillent hors de la commune </a:t>
            </a:r>
            <a:r>
              <a:rPr lang="fr-FR" sz="1600" dirty="0" smtClean="0"/>
              <a:t>de résidence (35% dans le département et 44% dans une autre </a:t>
            </a:r>
            <a:r>
              <a:rPr lang="fr-FR" sz="1600" dirty="0" smtClean="0"/>
              <a:t>commune)</a:t>
            </a:r>
            <a:endParaRPr lang="fr-FR" sz="160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12" name="Graphique 11"/>
          <p:cNvGraphicFramePr/>
          <p:nvPr/>
        </p:nvGraphicFramePr>
        <p:xfrm>
          <a:off x="4926842" y="163773"/>
          <a:ext cx="4028980" cy="244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Espace réservé du contenu 9"/>
          <p:cNvGraphicFramePr>
            <a:graphicFrameLocks/>
          </p:cNvGraphicFramePr>
          <p:nvPr/>
        </p:nvGraphicFramePr>
        <p:xfrm>
          <a:off x="354842" y="3152633"/>
          <a:ext cx="5445457" cy="331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9" name="Graphique 8"/>
          <p:cNvGraphicFramePr/>
          <p:nvPr/>
        </p:nvGraphicFramePr>
        <p:xfrm>
          <a:off x="368489" y="191068"/>
          <a:ext cx="4701582" cy="247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99859" y="3684894"/>
            <a:ext cx="2743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/>
              <a:t>Les deux plus grosses entreprises sur la commune sont des industries</a:t>
            </a:r>
          </a:p>
          <a:p>
            <a:pPr algn="just">
              <a:buFontTx/>
              <a:buChar char="-"/>
            </a:pPr>
            <a:r>
              <a:rPr lang="fr-FR" sz="1600" dirty="0" smtClean="0"/>
              <a:t> une </a:t>
            </a:r>
            <a:r>
              <a:rPr lang="fr-FR" sz="1600" b="1" dirty="0" smtClean="0"/>
              <a:t>zone industrielle </a:t>
            </a:r>
            <a:r>
              <a:rPr lang="fr-FR" sz="1600" dirty="0" smtClean="0"/>
              <a:t>le long de la nationale 19</a:t>
            </a:r>
          </a:p>
          <a:p>
            <a:pPr algn="just">
              <a:buFontTx/>
              <a:buChar char="-"/>
            </a:pPr>
            <a:r>
              <a:rPr lang="fr-FR" sz="1600" dirty="0" smtClean="0"/>
              <a:t> plusieurs commerces de proximité</a:t>
            </a:r>
          </a:p>
        </p:txBody>
      </p:sp>
      <p:graphicFrame>
        <p:nvGraphicFramePr>
          <p:cNvPr id="13" name="Graphique 12"/>
          <p:cNvGraphicFramePr/>
          <p:nvPr/>
        </p:nvGraphicFramePr>
        <p:xfrm>
          <a:off x="3491980" y="3207224"/>
          <a:ext cx="5297178" cy="317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172500" y="357115"/>
            <a:ext cx="3616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/>
              <a:t> un indicateur de concentration d’emploi  deux fois plus faible qu’à l’échelle de l’intercommunalité et du département</a:t>
            </a:r>
          </a:p>
          <a:p>
            <a:pPr algn="just"/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mais indicateur plutôt élevé au vu de la taille de la commune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2"/>
                </a:solidFill>
              </a:rPr>
              <a:t>L’activité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sz="2000" i="1" dirty="0" smtClean="0">
                <a:solidFill>
                  <a:schemeClr val="tx2"/>
                </a:solidFill>
              </a:rPr>
              <a:t>agricole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" name="Image 9" descr="terres agricoles crance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533" y="1153862"/>
            <a:ext cx="4352925" cy="4248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818474" y="2552130"/>
            <a:ext cx="2743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/>
              <a:t> partie sud de la commune = activité céréalière</a:t>
            </a:r>
          </a:p>
          <a:p>
            <a:pPr algn="just">
              <a:buFontTx/>
              <a:buChar char="-"/>
            </a:pPr>
            <a:r>
              <a:rPr lang="fr-FR" sz="1600" dirty="0" smtClean="0"/>
              <a:t> partie nord = élevage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 smtClean="0"/>
              <a:t> 8 exploitations agricoles en 2011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 smtClean="0"/>
              <a:t> une légère baisse de la SAU entre 2000 et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86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2"/>
                </a:solidFill>
              </a:rPr>
              <a:t>Bilan sur l’économie communale</a:t>
            </a:r>
            <a:endParaRPr lang="fr-FR" sz="2000" i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1547664" y="908720"/>
          <a:ext cx="643237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886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2"/>
                </a:solidFill>
              </a:rPr>
              <a:t>Les équipements communaux</a:t>
            </a:r>
            <a:endParaRPr lang="fr-FR" sz="2000" i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 descr="carte équipement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614" y="1037231"/>
            <a:ext cx="8057156" cy="4408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716831" y="4339515"/>
            <a:ext cx="1885950" cy="914400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Stade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Mairie et Ecole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Poste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Salle des Fêtes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412031" y="4339513"/>
            <a:ext cx="304800" cy="914400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554907" y="4417350"/>
            <a:ext cx="90488" cy="904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554907" y="4620219"/>
            <a:ext cx="90488" cy="90487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554906" y="4831687"/>
            <a:ext cx="90488" cy="90488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554906" y="5018539"/>
            <a:ext cx="90488" cy="920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Etat initial de l’environnement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926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Hydrographie communale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95536" y="1886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Le milieu physique et naturel 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 l="31074" t="11765" r="29709" b="7353"/>
          <a:stretch>
            <a:fillRect/>
          </a:stretch>
        </p:blipFill>
        <p:spPr bwMode="auto">
          <a:xfrm>
            <a:off x="3971499" y="772931"/>
            <a:ext cx="4648007" cy="5286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3633" y="2579426"/>
            <a:ext cx="3357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/>
              <a:t>Le réseau hydrographique se compose de nombreux cours d’eau :</a:t>
            </a:r>
          </a:p>
          <a:p>
            <a:pPr algn="just">
              <a:buFontTx/>
              <a:buChar char="-"/>
            </a:pPr>
            <a:r>
              <a:rPr lang="fr-FR" sz="1600" dirty="0" smtClean="0"/>
              <a:t>La rivière du </a:t>
            </a:r>
            <a:r>
              <a:rPr lang="fr-FR" sz="1600" dirty="0" err="1" smtClean="0"/>
              <a:t>Mazignot</a:t>
            </a: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 smtClean="0"/>
              <a:t>La rivière du Château</a:t>
            </a:r>
          </a:p>
          <a:p>
            <a:pPr algn="just">
              <a:buFontTx/>
              <a:buChar char="-"/>
            </a:pPr>
            <a:r>
              <a:rPr lang="fr-FR" sz="1600" dirty="0" smtClean="0"/>
              <a:t>La Seine</a:t>
            </a:r>
          </a:p>
          <a:p>
            <a:pPr algn="just">
              <a:buFontTx/>
              <a:buChar char="-"/>
            </a:pPr>
            <a:r>
              <a:rPr lang="fr-FR" sz="1600" dirty="0" smtClean="0"/>
              <a:t>Le canal de dérivation de la Seine : le canal de </a:t>
            </a:r>
            <a:r>
              <a:rPr lang="fr-FR" sz="1600" dirty="0" err="1" smtClean="0"/>
              <a:t>Bernières</a:t>
            </a: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2"/>
                </a:solidFill>
              </a:rPr>
              <a:t>Le milieu naturel </a:t>
            </a:r>
            <a:endParaRPr lang="fr-FR" sz="2000" i="1" dirty="0">
              <a:solidFill>
                <a:schemeClr val="tx2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41463" y="906967"/>
            <a:ext cx="3816424" cy="42780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Crancey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 concernée par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deux ZNIEFF.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ZNIEFF sont établies par le muséum national d’histoire naturelle et correspondent à des inventaires scientifiques.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ZNIEFF de type 1 sont des sites généralement de taille réduite qui abritent des espèces animales ou végétales remarquables et protégées. Elles correspondent donc à un enjeu de préservation des biotopes concernés.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ZNIEFF de type 2 sont des ensembles plus importants incluant souvent plusieurs ZNIEFF de type 1 et désignent un grand ensemble naturel riche offrant des potentialités biologiques importantes.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99592" y="5733256"/>
            <a:ext cx="7524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Ces ZNIEFF représentent un intérêt fondamental pour la commune. Le maintien en état de ces zones permet la conservation d’un patrimoine naturel, paysager et biologique remarquable et irremplaçable. 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 6" descr="ZNIEFF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999" y="264175"/>
            <a:ext cx="4619625" cy="5128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5536" y="11663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2"/>
                </a:solidFill>
              </a:rPr>
              <a:t>Les zones humides</a:t>
            </a:r>
            <a:endParaRPr lang="fr-FR" sz="2000" i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566" y="4138808"/>
            <a:ext cx="2441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i="1" dirty="0"/>
              <a:t>Les zones humides sont reconnues d’intérêt général  et le SDAGE prévoit de mettre fin à la disparition et à la dégradation des zones humides et de préserver, maintenir et protéger leur fonctionnalité.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1218" y="1373903"/>
            <a:ext cx="254575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/>
              <a:t>Des espaces riches en biodiversité quelquefois menacés par l’activité humaine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Tout projet de construction en zone humide doit faire l’objet d’une véritable réflexion et bénéficier d’une règlementation stricte et adaptée.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64693" y="683729"/>
            <a:ext cx="4087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Cartographie des zones humides sur le territoire de </a:t>
            </a:r>
            <a:r>
              <a:rPr lang="fr-FR" sz="1400" dirty="0" err="1" smtClean="0"/>
              <a:t>Crancey</a:t>
            </a:r>
            <a:endParaRPr lang="fr-FR" sz="1400" dirty="0"/>
          </a:p>
        </p:txBody>
      </p:sp>
      <p:pic>
        <p:nvPicPr>
          <p:cNvPr id="10" name="Image 9" descr="Zone humid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5337" y="1015626"/>
            <a:ext cx="5551014" cy="5303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83568" y="1166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Les risques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-232012" y="746894"/>
          <a:ext cx="463217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/>
          <p:cNvPicPr/>
          <p:nvPr/>
        </p:nvPicPr>
        <p:blipFill>
          <a:blip r:embed="rId8" cstate="print"/>
          <a:srcRect l="20684" t="9528" r="21687" b="16769"/>
          <a:stretch>
            <a:fillRect/>
          </a:stretch>
        </p:blipFill>
        <p:spPr bwMode="auto">
          <a:xfrm>
            <a:off x="4135271" y="272954"/>
            <a:ext cx="4640238" cy="31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arte argile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30127" y="3548418"/>
            <a:ext cx="3416105" cy="3091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559167" y="5240739"/>
            <a:ext cx="335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/>
              <a:t> Faible risque du retrait-gonflement des argiles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42175" cy="1362075"/>
          </a:xfrm>
        </p:spPr>
        <p:txBody>
          <a:bodyPr/>
          <a:lstStyle/>
          <a:p>
            <a:r>
              <a:rPr lang="fr-FR" dirty="0" smtClean="0"/>
              <a:t>Les données socio - démographiques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1362075"/>
          </a:xfrm>
        </p:spPr>
        <p:txBody>
          <a:bodyPr/>
          <a:lstStyle/>
          <a:p>
            <a:pPr algn="ctr"/>
            <a:r>
              <a:rPr lang="fr-FR" dirty="0" smtClean="0"/>
              <a:t>Diagnostic architectural et paysager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7544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  <a:latin typeface="+mj-lt"/>
              </a:rPr>
              <a:t>Les entités paysagères</a:t>
            </a:r>
            <a:endParaRPr lang="fr-FR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l="14034" t="15429" r="22761" b="9714"/>
          <a:stretch>
            <a:fillRect/>
          </a:stretch>
        </p:blipFill>
        <p:spPr bwMode="auto">
          <a:xfrm>
            <a:off x="579066" y="851270"/>
            <a:ext cx="7983042" cy="531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5536" y="18864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  <a:latin typeface="+mj-lt"/>
              </a:rPr>
              <a:t>Evolution et morphologie urbaine</a:t>
            </a:r>
            <a:endParaRPr lang="fr-FR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l="13884" t="15588" r="26403" b="15000"/>
          <a:stretch>
            <a:fillRect/>
          </a:stretch>
        </p:blipFill>
        <p:spPr bwMode="auto">
          <a:xfrm>
            <a:off x="532262" y="655092"/>
            <a:ext cx="8090361" cy="59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 l="11411" t="12059" r="23924" b="7059"/>
          <a:stretch>
            <a:fillRect/>
          </a:stretch>
        </p:blipFill>
        <p:spPr bwMode="auto">
          <a:xfrm>
            <a:off x="354329" y="341195"/>
            <a:ext cx="8143936" cy="573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P.A.D.D.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Le Projet d’Aménagement et de Développement Durables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26064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</a:rPr>
              <a:t>I. Le projet urbain : entre maîtrise du développement et maintien de l’activité économique : 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856458"/>
            <a:ext cx="8784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Orientation 1 : Promouvoir un urbanisme durable</a:t>
            </a:r>
          </a:p>
          <a:p>
            <a:pPr algn="just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Densifier le tissu existant en comblant les dents creuses</a:t>
            </a:r>
          </a:p>
          <a:p>
            <a:pPr algn="just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Travailler sur la résorption de la vacance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Délimiter des zones d’extension en rapport avec les besoins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S’assurer du lien direct de ces zones avec le tissu urbain existant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Lutter contre l’étalement urbain synonyme d’extension de réseau, consommation d’espaces, dégradation des paysages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Travailler sur une requalification des entrées de ville le long de la RN19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Intégrer les notions de risques (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inondation, rupture de barrage,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matières dangereuses, industriels et nucléaires…)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9164-8087-4F4D-A15B-4EFEA51F001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520" y="404664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9164-8087-4F4D-A15B-4EFEA51F001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09" y="1236092"/>
            <a:ext cx="861752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Orientation 2 : Diversifier l’offre en matière de logements et préserver le cadre de vie</a:t>
            </a:r>
          </a:p>
          <a:p>
            <a:pPr algn="just"/>
            <a:endParaRPr lang="fr-FR" sz="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Réfléchir à une hétérogénéité dans la typologie du bâti.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Penser le développement urbain autrement que le « tout pavillonnaire »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Travailler sur le projet d’EPHAD en centre bourg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Identifier et préserver les « zones de jardin »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Travailler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sur une volumétrie adaptée des constructions.</a:t>
            </a:r>
          </a:p>
          <a:p>
            <a:pPr algn="just">
              <a:buFont typeface="Arial" pitchFamily="34" charset="0"/>
              <a:buChar char="•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8864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II. Le projet naturel : valoriser les paysages et protéger l’environnement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692696"/>
            <a:ext cx="84969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Orientation 1 : Deux entités remarquables à protéger</a:t>
            </a:r>
          </a:p>
          <a:p>
            <a:pPr lvl="0" algn="just"/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valeur le plateau agricole et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protéger les zones humides</a:t>
            </a: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Maintenir la qualité des percées visuelles et des panoramas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Travailler sur l’insertion du bâti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Mettre la végétation en rapport avec le caractère agricole et naturel humide du finage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Protéger les secteurs fragiles participant au cadre de vie de la commune 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 smtClean="0">
                <a:solidFill>
                  <a:srgbClr val="92D050"/>
                </a:solidFill>
              </a:rPr>
              <a:t>Orientation 2 : Renforcer la présence et la qualité végétale en milieu urbain</a:t>
            </a:r>
          </a:p>
          <a:p>
            <a:pPr lvl="0" algn="just"/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Identifier et protéger les espaces de respiration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Privilégier les essences locales, gérer les eaux de pluie à la parcelle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Travailler sur une rédaction de règlement adaptée à la commune au niveau de la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végétalisation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 espaces  (publics ou privés)</a:t>
            </a:r>
          </a:p>
          <a:p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9164-8087-4F4D-A15B-4EFEA51F001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39552" y="692696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Orientation 3 : Préserver et protéger la ressource en eau sur la commune</a:t>
            </a:r>
          </a:p>
          <a:p>
            <a:endParaRPr lang="fr-FR" sz="800" b="1" dirty="0" smtClean="0">
              <a:solidFill>
                <a:srgbClr val="92D05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Prise en compte des périmètres de captage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Préserver la zone inondable (expansion des crues)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Préserver les berges et leurs abords (Canal de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Bernières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la Seine, rivières de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Mazignot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du Château)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Bien intégrer les études de la zone inondable ainsi que le SDAGE</a:t>
            </a:r>
          </a:p>
          <a:p>
            <a:pPr lvl="0"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b="1" dirty="0">
              <a:solidFill>
                <a:srgbClr val="92D050"/>
              </a:solidFill>
            </a:endParaRPr>
          </a:p>
          <a:p>
            <a:pPr algn="just"/>
            <a:r>
              <a:rPr lang="fr-FR" b="1" dirty="0" smtClean="0">
                <a:solidFill>
                  <a:srgbClr val="92D050"/>
                </a:solidFill>
              </a:rPr>
              <a:t>Orientation 4 : Maintenir l’activité agricole</a:t>
            </a:r>
          </a:p>
          <a:p>
            <a:pPr algn="just"/>
            <a:endParaRPr lang="fr-FR" sz="800" b="1" dirty="0" smtClean="0">
              <a:solidFill>
                <a:srgbClr val="92D05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Stopper l’étalement urbain et le mitage des terres agricoles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Permettre les extensions agricoles et faciliter la migration des exploitations située en centre bourg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Travailler sur la circulation des engins agricoles???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Assurer un développement de l’habitat qui soit en équilibre avec l’activité agricole.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Eviter les conflits d’usage.</a:t>
            </a:r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9164-8087-4F4D-A15B-4EFEA51F001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numéro de diapositive 3"/>
          <p:cNvSpPr txBox="1">
            <a:spLocks/>
          </p:cNvSpPr>
          <p:nvPr/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39164-8087-4F4D-A15B-4EFEA51F001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261382" y="4959928"/>
          <a:ext cx="5040560" cy="1517355"/>
        </p:xfrm>
        <a:graphic>
          <a:graphicData uri="http://schemas.openxmlformats.org/drawingml/2006/table">
            <a:tbl>
              <a:tblPr/>
              <a:tblGrid>
                <a:gridCol w="2520280"/>
                <a:gridCol w="2520280"/>
              </a:tblGrid>
              <a:tr h="330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Desserrement des ménages</a:t>
                      </a:r>
                      <a:endParaRPr lang="fr-F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fr-F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Nouveaux arrivants</a:t>
                      </a:r>
                      <a:endParaRPr lang="fr-F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fr-F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Logements vacants</a:t>
                      </a:r>
                      <a:endParaRPr lang="fr-F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Calibri"/>
                          <a:ea typeface="Times New Roman"/>
                          <a:cs typeface="Times New Roman"/>
                        </a:rPr>
                        <a:t>-6</a:t>
                      </a:r>
                      <a:endParaRPr lang="fr-F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Résidences secondaires</a:t>
                      </a:r>
                      <a:endParaRPr lang="fr-F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fr-F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fr-FR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8655" y="2543998"/>
            <a:ext cx="8573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taux d’occupation diminue pour atteindre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2,15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habitants par logement en 2030.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18655" y="3079654"/>
            <a:ext cx="84906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Il doit être construit </a:t>
            </a:r>
            <a:r>
              <a:rPr lang="fr-FR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31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logements d’ici 2030 pour que la commune atteigne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800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habitants, soit un rythme de construction d’environ </a:t>
            </a:r>
            <a:r>
              <a:rPr lang="fr-FR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logements par an.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Avec une moyenne de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12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logements à l’hectare, les besoins théoriques s’élèvent à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2,58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ha.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Rétention foncière de 30%: besoins effectifs de </a:t>
            </a:r>
            <a:r>
              <a:rPr lang="fr-FR" sz="1600" b="1" dirty="0" smtClean="0">
                <a:latin typeface="Calibri" pitchFamily="34" charset="0"/>
                <a:cs typeface="Times New Roman" pitchFamily="18" charset="0"/>
              </a:rPr>
              <a:t>3,36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ha.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628775" y="258699"/>
          <a:ext cx="6096000" cy="2093973"/>
        </p:xfrm>
        <a:graphic>
          <a:graphicData uri="http://schemas.openxmlformats.org/drawingml/2006/table">
            <a:tbl>
              <a:tblPr/>
              <a:tblGrid>
                <a:gridCol w="3212592"/>
                <a:gridCol w="602285"/>
                <a:gridCol w="798576"/>
                <a:gridCol w="1482547"/>
              </a:tblGrid>
              <a:tr h="29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Valeur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Variation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Variation annuelle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Population en 1982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Population en 1990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-10,24%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-1,28%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Population en 1999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0,60%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0,07%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Population en 2013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758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-9,55%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-0,68%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Population en 2030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5.54%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0,31%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Valeur moyenne annuelle de 1982 à 2013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-0,62%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43691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démographie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604298" y="3216424"/>
            <a:ext cx="4547783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 Une </a:t>
            </a:r>
            <a:r>
              <a:rPr lang="fr-FR" sz="1600" b="1" dirty="0" smtClean="0"/>
              <a:t>diminution lente de la population </a:t>
            </a:r>
            <a:r>
              <a:rPr lang="fr-FR" sz="1600" dirty="0" smtClean="0"/>
              <a:t>depuis 1999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</a:rPr>
              <a:t> Population 2013 (valeur 2016): 758 habitants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49221" y="4979553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 Un </a:t>
            </a:r>
            <a:r>
              <a:rPr lang="fr-FR" sz="1600" b="1" dirty="0" smtClean="0"/>
              <a:t>solde naturel nul</a:t>
            </a:r>
            <a:r>
              <a:rPr lang="fr-FR" sz="1600" dirty="0" smtClean="0"/>
              <a:t> depuis 1999</a:t>
            </a:r>
            <a:endParaRPr lang="fr-FR" sz="1600" b="1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8" name="Graphique 7"/>
          <p:cNvGraphicFramePr/>
          <p:nvPr/>
        </p:nvGraphicFramePr>
        <p:xfrm>
          <a:off x="1481570" y="698345"/>
          <a:ext cx="6124575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3726872" y="4195494"/>
          <a:ext cx="4842275" cy="217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723900"/>
            <a:ext cx="76104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2606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tx2"/>
                </a:solidFill>
              </a:rPr>
              <a:t>La structure par âge</a:t>
            </a:r>
            <a:endParaRPr lang="fr-FR" sz="2400" i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08765" y="247000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Entre 1999 et 2012 :</a:t>
            </a:r>
          </a:p>
          <a:p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 Un exode des moins de 30 ans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Une augmentation des 45-59 ans (actifs qui vont finir leur vie sur la commune)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Un </a:t>
            </a:r>
            <a:r>
              <a:rPr lang="fr-FR" sz="1600" b="1" dirty="0" smtClean="0"/>
              <a:t>vieillissement</a:t>
            </a:r>
            <a:r>
              <a:rPr lang="fr-FR" sz="1600" dirty="0" smtClean="0"/>
              <a:t> de la population locale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9638" y="3766783"/>
            <a:ext cx="3491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Par rapport à la communauté de communes :</a:t>
            </a:r>
          </a:p>
          <a:p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 </a:t>
            </a:r>
            <a:r>
              <a:rPr lang="fr-FR" sz="1600" b="1" dirty="0" smtClean="0"/>
              <a:t>Moins de jeunes </a:t>
            </a:r>
            <a:r>
              <a:rPr lang="fr-FR" sz="1600" dirty="0" smtClean="0"/>
              <a:t>enfants à </a:t>
            </a:r>
            <a:r>
              <a:rPr lang="fr-FR" sz="1600" dirty="0" err="1" smtClean="0"/>
              <a:t>Crancey</a:t>
            </a:r>
            <a:endParaRPr lang="fr-FR" sz="1600" dirty="0" smtClean="0"/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/>
              <a:t> </a:t>
            </a:r>
            <a:r>
              <a:rPr lang="fr-FR" sz="1600" b="1" dirty="0" smtClean="0"/>
              <a:t>Plus de personnes âgées </a:t>
            </a:r>
            <a:r>
              <a:rPr lang="fr-FR" sz="1600" dirty="0" smtClean="0"/>
              <a:t>de 60 ans et plus 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b="1" dirty="0" smtClean="0"/>
              <a:t>Toutefois, fortes similitudes générales</a:t>
            </a:r>
          </a:p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14" name="Graphique 13"/>
          <p:cNvGraphicFramePr/>
          <p:nvPr/>
        </p:nvGraphicFramePr>
        <p:xfrm>
          <a:off x="272133" y="706453"/>
          <a:ext cx="4668356" cy="288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phique 14"/>
          <p:cNvGraphicFramePr/>
          <p:nvPr/>
        </p:nvGraphicFramePr>
        <p:xfrm>
          <a:off x="3930555" y="3780429"/>
          <a:ext cx="4938634" cy="270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580926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latin typeface="+mn-lt"/>
              </a:rPr>
              <a:t>Les ménages</a:t>
            </a:r>
            <a:endParaRPr lang="fr-FR" sz="2400" i="1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764704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/>
              <a:t>En 2013 on comptait </a:t>
            </a:r>
            <a:r>
              <a:rPr lang="fr-FR" sz="1600" b="1" dirty="0" smtClean="0"/>
              <a:t>2,2 habitants/ménage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 smtClean="0"/>
              <a:t> Un chiffre en diminution depuis 1975 =&gt; </a:t>
            </a:r>
            <a:r>
              <a:rPr lang="fr-FR" sz="1600" b="1" dirty="0" smtClean="0"/>
              <a:t>phénomène de desserrement des ménages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738159" y="4094329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- Une </a:t>
            </a:r>
            <a:r>
              <a:rPr lang="fr-FR" sz="1600" b="1" dirty="0" smtClean="0"/>
              <a:t>grande majorité de familles sans enfants</a:t>
            </a:r>
            <a:r>
              <a:rPr lang="fr-FR" sz="1600" dirty="0" smtClean="0"/>
              <a:t> de moins de 25 ans (retraités, jeunes couples …) et qui reste stable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8" name="Graphique 7"/>
          <p:cNvGraphicFramePr/>
          <p:nvPr/>
        </p:nvGraphicFramePr>
        <p:xfrm>
          <a:off x="4222845" y="3238215"/>
          <a:ext cx="4593609" cy="28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371" y="305862"/>
            <a:ext cx="4310266" cy="241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3240360" cy="652934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latin typeface="+mn-lt"/>
              </a:rPr>
              <a:t>Bilan de la démographie </a:t>
            </a:r>
            <a:endParaRPr lang="fr-FR" sz="2400" i="1" dirty="0">
              <a:latin typeface="+mn-lt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1475656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72494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logement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573207" y="3525533"/>
            <a:ext cx="82548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/>
              <a:t> Une </a:t>
            </a:r>
            <a:r>
              <a:rPr lang="fr-FR" sz="1600" b="1" dirty="0" smtClean="0"/>
              <a:t>augmentation du parc de logements</a:t>
            </a:r>
            <a:r>
              <a:rPr lang="fr-FR" sz="1600" dirty="0" smtClean="0"/>
              <a:t> depuis 1990 (411 logements en 2011)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/>
              <a:t> </a:t>
            </a:r>
            <a:r>
              <a:rPr lang="fr-FR" sz="1600" b="1" dirty="0" smtClean="0"/>
              <a:t>30 nouveaux logements </a:t>
            </a:r>
            <a:r>
              <a:rPr lang="fr-FR" sz="1600" dirty="0" smtClean="0"/>
              <a:t>construits en 20 ans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/>
              <a:t> </a:t>
            </a:r>
            <a:r>
              <a:rPr lang="fr-FR" sz="1600" b="1" dirty="0" smtClean="0"/>
              <a:t>86% de résidences principales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Un nombre de </a:t>
            </a:r>
            <a:r>
              <a:rPr lang="fr-FR" sz="1600" b="1" dirty="0" smtClean="0"/>
              <a:t>résidences secondaires  faible </a:t>
            </a:r>
            <a:r>
              <a:rPr lang="fr-FR" sz="1600" dirty="0" smtClean="0"/>
              <a:t>(5,3%) et</a:t>
            </a:r>
            <a:r>
              <a:rPr lang="fr-FR" sz="1600" b="1" dirty="0" smtClean="0"/>
              <a:t> stable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/>
              <a:t> </a:t>
            </a:r>
            <a:r>
              <a:rPr lang="fr-FR" sz="1600" b="1" dirty="0" smtClean="0"/>
              <a:t>Une vacance </a:t>
            </a:r>
            <a:r>
              <a:rPr lang="fr-FR" sz="1600" dirty="0" smtClean="0"/>
              <a:t>stable depuis 1990 mais </a:t>
            </a:r>
            <a:r>
              <a:rPr lang="fr-FR" sz="1600" b="1" dirty="0" smtClean="0"/>
              <a:t>significative</a:t>
            </a:r>
            <a:r>
              <a:rPr lang="fr-FR" dirty="0" smtClean="0"/>
              <a:t> </a:t>
            </a:r>
            <a:r>
              <a:rPr lang="fr-FR" sz="1600" dirty="0" smtClean="0"/>
              <a:t>(8,5</a:t>
            </a:r>
            <a:r>
              <a:rPr lang="fr-FR" sz="1600" dirty="0" smtClean="0"/>
              <a:t>%)</a:t>
            </a:r>
            <a:endParaRPr lang="fr-FR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2483892" y="580656"/>
          <a:ext cx="5841241" cy="291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08104" y="188640"/>
            <a:ext cx="35283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 smtClean="0">
                <a:solidFill>
                  <a:schemeClr val="tx2"/>
                </a:solidFill>
              </a:rPr>
              <a:t>Typologie du parc :</a:t>
            </a:r>
          </a:p>
          <a:p>
            <a:pPr algn="just"/>
            <a:endParaRPr lang="fr-FR" i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r>
              <a:rPr lang="fr-FR" sz="1600" dirty="0" smtClean="0"/>
              <a:t>Une majorité de </a:t>
            </a:r>
            <a:r>
              <a:rPr lang="fr-FR" sz="1600" b="1" dirty="0" smtClean="0"/>
              <a:t>grands logements </a:t>
            </a:r>
            <a:r>
              <a:rPr lang="fr-FR" sz="1600" dirty="0" smtClean="0"/>
              <a:t>dont 41% de plus de 5 pièces 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sz="1600" dirty="0"/>
              <a:t> </a:t>
            </a:r>
            <a:r>
              <a:rPr lang="fr-FR" sz="1600" dirty="0" smtClean="0"/>
              <a:t>4,5% de petits logements de 1 ou 2 pièces</a:t>
            </a:r>
          </a:p>
          <a:p>
            <a:pPr algn="just"/>
            <a:endParaRPr lang="fr-FR" dirty="0"/>
          </a:p>
          <a:p>
            <a:pPr algn="just"/>
            <a:r>
              <a:rPr lang="fr-FR" b="1" i="1" dirty="0" smtClean="0">
                <a:solidFill>
                  <a:schemeClr val="tx2"/>
                </a:solidFill>
              </a:rPr>
              <a:t>Variation de la typologie : </a:t>
            </a:r>
          </a:p>
          <a:p>
            <a:pPr algn="just"/>
            <a:endParaRPr lang="fr-FR" i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r>
              <a:rPr lang="fr-FR" sz="1600" dirty="0" smtClean="0"/>
              <a:t>Les </a:t>
            </a:r>
            <a:r>
              <a:rPr lang="fr-FR" sz="1600" b="1" dirty="0" smtClean="0"/>
              <a:t>grands logements type pavillonnaires </a:t>
            </a:r>
            <a:r>
              <a:rPr lang="fr-FR" sz="1600" dirty="0" smtClean="0"/>
              <a:t>ont augmenté pour répondre aux besoins des familles d’au moins 2 enfants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43600" y="3999472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 smtClean="0">
                <a:solidFill>
                  <a:schemeClr val="tx2"/>
                </a:solidFill>
              </a:rPr>
              <a:t>Statut d’occupation :</a:t>
            </a:r>
          </a:p>
          <a:p>
            <a:pPr algn="just"/>
            <a:endParaRPr lang="fr-FR" i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r>
              <a:rPr lang="fr-FR" sz="1600" b="1" dirty="0" smtClean="0"/>
              <a:t>Une majorité de propriétaires </a:t>
            </a:r>
            <a:r>
              <a:rPr lang="fr-FR" sz="1600" dirty="0" smtClean="0"/>
              <a:t>(69%) et en augmentation</a:t>
            </a:r>
          </a:p>
          <a:p>
            <a:pPr algn="just">
              <a:buFontTx/>
              <a:buChar char="-"/>
            </a:pPr>
            <a:endParaRPr lang="fr-FR" sz="1600" dirty="0" smtClean="0"/>
          </a:p>
          <a:p>
            <a:pPr algn="just"/>
            <a:r>
              <a:rPr lang="fr-FR" sz="1600" dirty="0" smtClean="0"/>
              <a:t>- </a:t>
            </a:r>
            <a:r>
              <a:rPr lang="fr-FR" sz="1600" dirty="0" smtClean="0"/>
              <a:t>Un parc locatif stable</a:t>
            </a:r>
            <a:endParaRPr lang="fr-FR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8" name="Graphique 7"/>
          <p:cNvGraphicFramePr/>
          <p:nvPr/>
        </p:nvGraphicFramePr>
        <p:xfrm>
          <a:off x="204076" y="191069"/>
          <a:ext cx="5050314" cy="255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0" y="2961564"/>
          <a:ext cx="5323270" cy="347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tx2"/>
                </a:solidFill>
              </a:rPr>
              <a:t>Bilan sur le logement</a:t>
            </a:r>
            <a:endParaRPr lang="fr-FR" sz="2400" i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1259632" y="908720"/>
          <a:ext cx="636036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9164-8087-4F4D-A15B-4EFEA51F001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1123</TotalTime>
  <Words>1541</Words>
  <Application>Microsoft Office PowerPoint</Application>
  <PresentationFormat>Affichage à l'écran (4:3)</PresentationFormat>
  <Paragraphs>335</Paragraphs>
  <Slides>30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Capitaux</vt:lpstr>
      <vt:lpstr>Elaboration du PLU de Crancey</vt:lpstr>
      <vt:lpstr>Les données socio - démographiques</vt:lpstr>
      <vt:lpstr>La démographie </vt:lpstr>
      <vt:lpstr>Diapositive 4</vt:lpstr>
      <vt:lpstr>Les ménages</vt:lpstr>
      <vt:lpstr>Bilan de la démographie </vt:lpstr>
      <vt:lpstr>Le logement</vt:lpstr>
      <vt:lpstr>Diapositive 8</vt:lpstr>
      <vt:lpstr>Diapositive 9</vt:lpstr>
      <vt:lpstr>L’économie locale</vt:lpstr>
      <vt:lpstr>Diapositive 11</vt:lpstr>
      <vt:lpstr>Diapositive 12</vt:lpstr>
      <vt:lpstr>Diapositive 13</vt:lpstr>
      <vt:lpstr>Diapositive 14</vt:lpstr>
      <vt:lpstr>Etat initial de l’environnement</vt:lpstr>
      <vt:lpstr>Diapositive 16</vt:lpstr>
      <vt:lpstr>Diapositive 17</vt:lpstr>
      <vt:lpstr>Diapositive 18</vt:lpstr>
      <vt:lpstr>Diapositive 19</vt:lpstr>
      <vt:lpstr>Diagnostic architectural et paysager</vt:lpstr>
      <vt:lpstr>Diapositive 21</vt:lpstr>
      <vt:lpstr>Diapositive 22</vt:lpstr>
      <vt:lpstr>Diapositive 23</vt:lpstr>
      <vt:lpstr>Le P.A.D.D.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Elaboration du PLU d’Estissac</dc:title>
  <dc:creator>stagiaire</dc:creator>
  <cp:lastModifiedBy>geoffrey godin</cp:lastModifiedBy>
  <cp:revision>107</cp:revision>
  <dcterms:created xsi:type="dcterms:W3CDTF">2015-10-20T12:15:43Z</dcterms:created>
  <dcterms:modified xsi:type="dcterms:W3CDTF">2016-09-13T11:21:08Z</dcterms:modified>
</cp:coreProperties>
</file>